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84" r:id="rId20"/>
    <p:sldId id="272" r:id="rId21"/>
    <p:sldId id="286" r:id="rId22"/>
    <p:sldId id="273" r:id="rId23"/>
    <p:sldId id="274" r:id="rId24"/>
    <p:sldId id="275" r:id="rId25"/>
    <p:sldId id="288" r:id="rId26"/>
    <p:sldId id="276" r:id="rId27"/>
    <p:sldId id="287" r:id="rId28"/>
    <p:sldId id="289" r:id="rId29"/>
    <p:sldId id="277" r:id="rId30"/>
    <p:sldId id="278" r:id="rId31"/>
    <p:sldId id="290" r:id="rId32"/>
    <p:sldId id="279" r:id="rId33"/>
    <p:sldId id="280" r:id="rId34"/>
    <p:sldId id="281" r:id="rId35"/>
    <p:sldId id="282" r:id="rId3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7FA"/>
    <a:srgbClr val="00A896"/>
    <a:srgbClr val="1E3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0A790-52BA-AE48-A874-7F1143CE0F73}" v="28" dt="2026-02-09T15:52:06.79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80391"/>
  </p:normalViewPr>
  <p:slideViewPr>
    <p:cSldViewPr snapToGrid="0" snapToObjects="1">
      <p:cViewPr varScale="1">
        <p:scale>
          <a:sx n="117" d="100"/>
          <a:sy n="117" d="100"/>
        </p:scale>
        <p:origin x="1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Lorigeon" userId="9a4fd194-fb84-45ee-bc1d-c6a6a58518dc" providerId="ADAL" clId="{6D39B212-9ABD-5D28-A051-714577534D76}"/>
    <pc:docChg chg="modSld">
      <pc:chgData name="Damien Lorigeon" userId="9a4fd194-fb84-45ee-bc1d-c6a6a58518dc" providerId="ADAL" clId="{6D39B212-9ABD-5D28-A051-714577534D76}" dt="2026-02-09T15:52:06.790" v="123"/>
      <pc:docMkLst>
        <pc:docMk/>
      </pc:docMkLst>
      <pc:sldChg chg="modSp mod">
        <pc:chgData name="Damien Lorigeon" userId="9a4fd194-fb84-45ee-bc1d-c6a6a58518dc" providerId="ADAL" clId="{6D39B212-9ABD-5D28-A051-714577534D76}" dt="2026-02-09T15:52:06.790" v="123"/>
        <pc:sldMkLst>
          <pc:docMk/>
          <pc:sldMk cId="0" sldId="257"/>
        </pc:sldMkLst>
        <pc:spChg chg="mod">
          <ac:chgData name="Damien Lorigeon" userId="9a4fd194-fb84-45ee-bc1d-c6a6a58518dc" providerId="ADAL" clId="{6D39B212-9ABD-5D28-A051-714577534D76}" dt="2026-02-09T15:52:06.790" v="123"/>
          <ac:spMkLst>
            <pc:docMk/>
            <pc:sldMk cId="0" sldId="257"/>
            <ac:spMk id="4" creationId="{00000000-0000-0000-0000-000000000000}"/>
          </ac:spMkLst>
        </pc:spChg>
      </pc:sldChg>
      <pc:sldChg chg="modSp mod">
        <pc:chgData name="Damien Lorigeon" userId="9a4fd194-fb84-45ee-bc1d-c6a6a58518dc" providerId="ADAL" clId="{6D39B212-9ABD-5D28-A051-714577534D76}" dt="2026-02-09T15:52:02.883" v="120"/>
        <pc:sldMkLst>
          <pc:docMk/>
          <pc:sldMk cId="0" sldId="258"/>
        </pc:sldMkLst>
        <pc:spChg chg="mod">
          <ac:chgData name="Damien Lorigeon" userId="9a4fd194-fb84-45ee-bc1d-c6a6a58518dc" providerId="ADAL" clId="{6D39B212-9ABD-5D28-A051-714577534D76}" dt="2026-02-09T15:52:02.883" v="120"/>
          <ac:spMkLst>
            <pc:docMk/>
            <pc:sldMk cId="0" sldId="258"/>
            <ac:spMk id="4" creationId="{00000000-0000-0000-0000-000000000000}"/>
          </ac:spMkLst>
        </pc:spChg>
      </pc:sldChg>
      <pc:sldChg chg="modSp mod">
        <pc:chgData name="Damien Lorigeon" userId="9a4fd194-fb84-45ee-bc1d-c6a6a58518dc" providerId="ADAL" clId="{6D39B212-9ABD-5D28-A051-714577534D76}" dt="2026-02-09T15:51:56.362" v="117"/>
        <pc:sldMkLst>
          <pc:docMk/>
          <pc:sldMk cId="0" sldId="259"/>
        </pc:sldMkLst>
        <pc:spChg chg="mod">
          <ac:chgData name="Damien Lorigeon" userId="9a4fd194-fb84-45ee-bc1d-c6a6a58518dc" providerId="ADAL" clId="{6D39B212-9ABD-5D28-A051-714577534D76}" dt="2026-02-09T15:51:56.362" v="117"/>
          <ac:spMkLst>
            <pc:docMk/>
            <pc:sldMk cId="0" sldId="259"/>
            <ac:spMk id="4" creationId="{00000000-0000-0000-0000-000000000000}"/>
          </ac:spMkLst>
        </pc:spChg>
      </pc:sldChg>
      <pc:sldChg chg="modSp mod">
        <pc:chgData name="Damien Lorigeon" userId="9a4fd194-fb84-45ee-bc1d-c6a6a58518dc" providerId="ADAL" clId="{6D39B212-9ABD-5D28-A051-714577534D76}" dt="2026-02-09T15:51:50.347" v="114"/>
        <pc:sldMkLst>
          <pc:docMk/>
          <pc:sldMk cId="0" sldId="260"/>
        </pc:sldMkLst>
        <pc:spChg chg="mod">
          <ac:chgData name="Damien Lorigeon" userId="9a4fd194-fb84-45ee-bc1d-c6a6a58518dc" providerId="ADAL" clId="{6D39B212-9ABD-5D28-A051-714577534D76}" dt="2026-02-09T15:51:50.347" v="114"/>
          <ac:spMkLst>
            <pc:docMk/>
            <pc:sldMk cId="0" sldId="260"/>
            <ac:spMk id="4" creationId="{00000000-0000-0000-0000-000000000000}"/>
          </ac:spMkLst>
        </pc:spChg>
      </pc:sldChg>
      <pc:sldChg chg="modSp mod">
        <pc:chgData name="Damien Lorigeon" userId="9a4fd194-fb84-45ee-bc1d-c6a6a58518dc" providerId="ADAL" clId="{6D39B212-9ABD-5D28-A051-714577534D76}" dt="2026-02-09T15:51:44.592" v="111"/>
        <pc:sldMkLst>
          <pc:docMk/>
          <pc:sldMk cId="0" sldId="261"/>
        </pc:sldMkLst>
        <pc:spChg chg="mod">
          <ac:chgData name="Damien Lorigeon" userId="9a4fd194-fb84-45ee-bc1d-c6a6a58518dc" providerId="ADAL" clId="{6D39B212-9ABD-5D28-A051-714577534D76}" dt="2026-02-09T15:51:44.592" v="111"/>
          <ac:spMkLst>
            <pc:docMk/>
            <pc:sldMk cId="0" sldId="261"/>
            <ac:spMk id="4" creationId="{00000000-0000-0000-0000-000000000000}"/>
          </ac:spMkLst>
        </pc:spChg>
      </pc:sldChg>
      <pc:sldChg chg="modSp mod">
        <pc:chgData name="Damien Lorigeon" userId="9a4fd194-fb84-45ee-bc1d-c6a6a58518dc" providerId="ADAL" clId="{6D39B212-9ABD-5D28-A051-714577534D76}" dt="2026-02-09T15:51:39.957" v="108"/>
        <pc:sldMkLst>
          <pc:docMk/>
          <pc:sldMk cId="0" sldId="262"/>
        </pc:sldMkLst>
        <pc:spChg chg="mod">
          <ac:chgData name="Damien Lorigeon" userId="9a4fd194-fb84-45ee-bc1d-c6a6a58518dc" providerId="ADAL" clId="{6D39B212-9ABD-5D28-A051-714577534D76}" dt="2026-02-09T15:51:39.957" v="108"/>
          <ac:spMkLst>
            <pc:docMk/>
            <pc:sldMk cId="0" sldId="262"/>
            <ac:spMk id="4" creationId="{00000000-0000-0000-0000-000000000000}"/>
          </ac:spMkLst>
        </pc:spChg>
      </pc:sldChg>
      <pc:sldChg chg="modSp mod">
        <pc:chgData name="Damien Lorigeon" userId="9a4fd194-fb84-45ee-bc1d-c6a6a58518dc" providerId="ADAL" clId="{6D39B212-9ABD-5D28-A051-714577534D76}" dt="2026-02-09T15:51:35.282" v="105"/>
        <pc:sldMkLst>
          <pc:docMk/>
          <pc:sldMk cId="0" sldId="263"/>
        </pc:sldMkLst>
        <pc:spChg chg="mod">
          <ac:chgData name="Damien Lorigeon" userId="9a4fd194-fb84-45ee-bc1d-c6a6a58518dc" providerId="ADAL" clId="{6D39B212-9ABD-5D28-A051-714577534D76}" dt="2026-02-09T15:51:35.282" v="105"/>
          <ac:spMkLst>
            <pc:docMk/>
            <pc:sldMk cId="0" sldId="263"/>
            <ac:spMk id="4" creationId="{00000000-0000-0000-0000-000000000000}"/>
          </ac:spMkLst>
        </pc:spChg>
      </pc:sldChg>
      <pc:sldChg chg="modSp mod">
        <pc:chgData name="Damien Lorigeon" userId="9a4fd194-fb84-45ee-bc1d-c6a6a58518dc" providerId="ADAL" clId="{6D39B212-9ABD-5D28-A051-714577534D76}" dt="2026-02-09T15:51:31.462" v="102"/>
        <pc:sldMkLst>
          <pc:docMk/>
          <pc:sldMk cId="0" sldId="264"/>
        </pc:sldMkLst>
        <pc:spChg chg="mod">
          <ac:chgData name="Damien Lorigeon" userId="9a4fd194-fb84-45ee-bc1d-c6a6a58518dc" providerId="ADAL" clId="{6D39B212-9ABD-5D28-A051-714577534D76}" dt="2026-02-09T15:51:31.462" v="102"/>
          <ac:spMkLst>
            <pc:docMk/>
            <pc:sldMk cId="0" sldId="264"/>
            <ac:spMk id="4" creationId="{00000000-0000-0000-0000-000000000000}"/>
          </ac:spMkLst>
        </pc:spChg>
      </pc:sldChg>
      <pc:sldChg chg="modSp mod">
        <pc:chgData name="Damien Lorigeon" userId="9a4fd194-fb84-45ee-bc1d-c6a6a58518dc" providerId="ADAL" clId="{6D39B212-9ABD-5D28-A051-714577534D76}" dt="2026-02-09T15:51:24.936" v="99"/>
        <pc:sldMkLst>
          <pc:docMk/>
          <pc:sldMk cId="0" sldId="265"/>
        </pc:sldMkLst>
        <pc:spChg chg="mod">
          <ac:chgData name="Damien Lorigeon" userId="9a4fd194-fb84-45ee-bc1d-c6a6a58518dc" providerId="ADAL" clId="{6D39B212-9ABD-5D28-A051-714577534D76}" dt="2026-02-09T15:51:24.936" v="99"/>
          <ac:spMkLst>
            <pc:docMk/>
            <pc:sldMk cId="0" sldId="265"/>
            <ac:spMk id="4" creationId="{00000000-0000-0000-0000-000000000000}"/>
          </ac:spMkLst>
        </pc:spChg>
      </pc:sldChg>
      <pc:sldChg chg="modSp mod">
        <pc:chgData name="Damien Lorigeon" userId="9a4fd194-fb84-45ee-bc1d-c6a6a58518dc" providerId="ADAL" clId="{6D39B212-9ABD-5D28-A051-714577534D76}" dt="2026-02-09T15:51:19.228" v="96"/>
        <pc:sldMkLst>
          <pc:docMk/>
          <pc:sldMk cId="0" sldId="266"/>
        </pc:sldMkLst>
        <pc:spChg chg="mod">
          <ac:chgData name="Damien Lorigeon" userId="9a4fd194-fb84-45ee-bc1d-c6a6a58518dc" providerId="ADAL" clId="{6D39B212-9ABD-5D28-A051-714577534D76}" dt="2026-02-09T15:51:19.228" v="96"/>
          <ac:spMkLst>
            <pc:docMk/>
            <pc:sldMk cId="0" sldId="266"/>
            <ac:spMk id="4" creationId="{00000000-0000-0000-0000-000000000000}"/>
          </ac:spMkLst>
        </pc:spChg>
      </pc:sldChg>
      <pc:sldChg chg="modSp mod">
        <pc:chgData name="Damien Lorigeon" userId="9a4fd194-fb84-45ee-bc1d-c6a6a58518dc" providerId="ADAL" clId="{6D39B212-9ABD-5D28-A051-714577534D76}" dt="2026-02-09T15:51:15.168" v="93"/>
        <pc:sldMkLst>
          <pc:docMk/>
          <pc:sldMk cId="0" sldId="267"/>
        </pc:sldMkLst>
        <pc:spChg chg="mod">
          <ac:chgData name="Damien Lorigeon" userId="9a4fd194-fb84-45ee-bc1d-c6a6a58518dc" providerId="ADAL" clId="{6D39B212-9ABD-5D28-A051-714577534D76}" dt="2026-02-09T15:51:15.168" v="93"/>
          <ac:spMkLst>
            <pc:docMk/>
            <pc:sldMk cId="0" sldId="267"/>
            <ac:spMk id="4" creationId="{00000000-0000-0000-0000-000000000000}"/>
          </ac:spMkLst>
        </pc:spChg>
      </pc:sldChg>
      <pc:sldChg chg="modSp mod">
        <pc:chgData name="Damien Lorigeon" userId="9a4fd194-fb84-45ee-bc1d-c6a6a58518dc" providerId="ADAL" clId="{6D39B212-9ABD-5D28-A051-714577534D76}" dt="2026-02-09T15:51:11.338" v="90"/>
        <pc:sldMkLst>
          <pc:docMk/>
          <pc:sldMk cId="0" sldId="268"/>
        </pc:sldMkLst>
        <pc:spChg chg="mod">
          <ac:chgData name="Damien Lorigeon" userId="9a4fd194-fb84-45ee-bc1d-c6a6a58518dc" providerId="ADAL" clId="{6D39B212-9ABD-5D28-A051-714577534D76}" dt="2026-02-09T15:51:11.338" v="90"/>
          <ac:spMkLst>
            <pc:docMk/>
            <pc:sldMk cId="0" sldId="268"/>
            <ac:spMk id="4" creationId="{00000000-0000-0000-0000-000000000000}"/>
          </ac:spMkLst>
        </pc:spChg>
      </pc:sldChg>
      <pc:sldChg chg="modSp mod">
        <pc:chgData name="Damien Lorigeon" userId="9a4fd194-fb84-45ee-bc1d-c6a6a58518dc" providerId="ADAL" clId="{6D39B212-9ABD-5D28-A051-714577534D76}" dt="2026-02-09T15:51:07.467" v="87"/>
        <pc:sldMkLst>
          <pc:docMk/>
          <pc:sldMk cId="0" sldId="269"/>
        </pc:sldMkLst>
        <pc:spChg chg="mod">
          <ac:chgData name="Damien Lorigeon" userId="9a4fd194-fb84-45ee-bc1d-c6a6a58518dc" providerId="ADAL" clId="{6D39B212-9ABD-5D28-A051-714577534D76}" dt="2026-02-09T15:51:07.467" v="87"/>
          <ac:spMkLst>
            <pc:docMk/>
            <pc:sldMk cId="0" sldId="269"/>
            <ac:spMk id="4" creationId="{00000000-0000-0000-0000-000000000000}"/>
          </ac:spMkLst>
        </pc:spChg>
      </pc:sldChg>
      <pc:sldChg chg="modSp mod">
        <pc:chgData name="Damien Lorigeon" userId="9a4fd194-fb84-45ee-bc1d-c6a6a58518dc" providerId="ADAL" clId="{6D39B212-9ABD-5D28-A051-714577534D76}" dt="2026-02-09T15:51:02.476" v="84"/>
        <pc:sldMkLst>
          <pc:docMk/>
          <pc:sldMk cId="0" sldId="270"/>
        </pc:sldMkLst>
        <pc:spChg chg="mod">
          <ac:chgData name="Damien Lorigeon" userId="9a4fd194-fb84-45ee-bc1d-c6a6a58518dc" providerId="ADAL" clId="{6D39B212-9ABD-5D28-A051-714577534D76}" dt="2026-02-09T15:51:02.476" v="84"/>
          <ac:spMkLst>
            <pc:docMk/>
            <pc:sldMk cId="0" sldId="270"/>
            <ac:spMk id="4" creationId="{00000000-0000-0000-0000-000000000000}"/>
          </ac:spMkLst>
        </pc:spChg>
      </pc:sldChg>
      <pc:sldChg chg="modSp mod">
        <pc:chgData name="Damien Lorigeon" userId="9a4fd194-fb84-45ee-bc1d-c6a6a58518dc" providerId="ADAL" clId="{6D39B212-9ABD-5D28-A051-714577534D76}" dt="2026-02-09T15:50:52.807" v="78"/>
        <pc:sldMkLst>
          <pc:docMk/>
          <pc:sldMk cId="0" sldId="272"/>
        </pc:sldMkLst>
        <pc:spChg chg="mod">
          <ac:chgData name="Damien Lorigeon" userId="9a4fd194-fb84-45ee-bc1d-c6a6a58518dc" providerId="ADAL" clId="{6D39B212-9ABD-5D28-A051-714577534D76}" dt="2026-02-09T15:50:52.807" v="78"/>
          <ac:spMkLst>
            <pc:docMk/>
            <pc:sldMk cId="0" sldId="272"/>
            <ac:spMk id="4" creationId="{00000000-0000-0000-0000-000000000000}"/>
          </ac:spMkLst>
        </pc:spChg>
      </pc:sldChg>
      <pc:sldChg chg="modSp mod">
        <pc:chgData name="Damien Lorigeon" userId="9a4fd194-fb84-45ee-bc1d-c6a6a58518dc" providerId="ADAL" clId="{6D39B212-9ABD-5D28-A051-714577534D76}" dt="2026-02-09T15:50:39.315" v="72"/>
        <pc:sldMkLst>
          <pc:docMk/>
          <pc:sldMk cId="0" sldId="273"/>
        </pc:sldMkLst>
        <pc:spChg chg="mod">
          <ac:chgData name="Damien Lorigeon" userId="9a4fd194-fb84-45ee-bc1d-c6a6a58518dc" providerId="ADAL" clId="{6D39B212-9ABD-5D28-A051-714577534D76}" dt="2026-02-09T15:50:39.315" v="72"/>
          <ac:spMkLst>
            <pc:docMk/>
            <pc:sldMk cId="0" sldId="273"/>
            <ac:spMk id="4" creationId="{00000000-0000-0000-0000-000000000000}"/>
          </ac:spMkLst>
        </pc:spChg>
      </pc:sldChg>
      <pc:sldChg chg="modSp mod">
        <pc:chgData name="Damien Lorigeon" userId="9a4fd194-fb84-45ee-bc1d-c6a6a58518dc" providerId="ADAL" clId="{6D39B212-9ABD-5D28-A051-714577534D76}" dt="2026-02-09T15:50:34.378" v="69"/>
        <pc:sldMkLst>
          <pc:docMk/>
          <pc:sldMk cId="0" sldId="274"/>
        </pc:sldMkLst>
        <pc:spChg chg="mod">
          <ac:chgData name="Damien Lorigeon" userId="9a4fd194-fb84-45ee-bc1d-c6a6a58518dc" providerId="ADAL" clId="{6D39B212-9ABD-5D28-A051-714577534D76}" dt="2026-02-09T15:50:34.378" v="69"/>
          <ac:spMkLst>
            <pc:docMk/>
            <pc:sldMk cId="0" sldId="274"/>
            <ac:spMk id="4" creationId="{00000000-0000-0000-0000-000000000000}"/>
          </ac:spMkLst>
        </pc:spChg>
      </pc:sldChg>
      <pc:sldChg chg="modSp mod">
        <pc:chgData name="Damien Lorigeon" userId="9a4fd194-fb84-45ee-bc1d-c6a6a58518dc" providerId="ADAL" clId="{6D39B212-9ABD-5D28-A051-714577534D76}" dt="2026-02-09T15:50:29.038" v="66"/>
        <pc:sldMkLst>
          <pc:docMk/>
          <pc:sldMk cId="0" sldId="275"/>
        </pc:sldMkLst>
        <pc:spChg chg="mod">
          <ac:chgData name="Damien Lorigeon" userId="9a4fd194-fb84-45ee-bc1d-c6a6a58518dc" providerId="ADAL" clId="{6D39B212-9ABD-5D28-A051-714577534D76}" dt="2026-02-09T15:50:29.038" v="66"/>
          <ac:spMkLst>
            <pc:docMk/>
            <pc:sldMk cId="0" sldId="275"/>
            <ac:spMk id="4" creationId="{00000000-0000-0000-0000-000000000000}"/>
          </ac:spMkLst>
        </pc:spChg>
      </pc:sldChg>
      <pc:sldChg chg="modSp mod">
        <pc:chgData name="Damien Lorigeon" userId="9a4fd194-fb84-45ee-bc1d-c6a6a58518dc" providerId="ADAL" clId="{6D39B212-9ABD-5D28-A051-714577534D76}" dt="2026-02-09T15:50:19.312" v="60"/>
        <pc:sldMkLst>
          <pc:docMk/>
          <pc:sldMk cId="0" sldId="276"/>
        </pc:sldMkLst>
        <pc:spChg chg="mod">
          <ac:chgData name="Damien Lorigeon" userId="9a4fd194-fb84-45ee-bc1d-c6a6a58518dc" providerId="ADAL" clId="{6D39B212-9ABD-5D28-A051-714577534D76}" dt="2026-02-09T15:50:19.312" v="60"/>
          <ac:spMkLst>
            <pc:docMk/>
            <pc:sldMk cId="0" sldId="276"/>
            <ac:spMk id="4" creationId="{00000000-0000-0000-0000-000000000000}"/>
          </ac:spMkLst>
        </pc:spChg>
      </pc:sldChg>
      <pc:sldChg chg="modSp mod">
        <pc:chgData name="Damien Lorigeon" userId="9a4fd194-fb84-45ee-bc1d-c6a6a58518dc" providerId="ADAL" clId="{6D39B212-9ABD-5D28-A051-714577534D76}" dt="2026-02-09T15:50:04.785" v="51"/>
        <pc:sldMkLst>
          <pc:docMk/>
          <pc:sldMk cId="0" sldId="277"/>
        </pc:sldMkLst>
        <pc:spChg chg="mod">
          <ac:chgData name="Damien Lorigeon" userId="9a4fd194-fb84-45ee-bc1d-c6a6a58518dc" providerId="ADAL" clId="{6D39B212-9ABD-5D28-A051-714577534D76}" dt="2026-02-09T15:50:04.785" v="51"/>
          <ac:spMkLst>
            <pc:docMk/>
            <pc:sldMk cId="0" sldId="277"/>
            <ac:spMk id="4" creationId="{00000000-0000-0000-0000-000000000000}"/>
          </ac:spMkLst>
        </pc:spChg>
      </pc:sldChg>
      <pc:sldChg chg="modSp mod">
        <pc:chgData name="Damien Lorigeon" userId="9a4fd194-fb84-45ee-bc1d-c6a6a58518dc" providerId="ADAL" clId="{6D39B212-9ABD-5D28-A051-714577534D76}" dt="2026-02-09T15:50:00.491" v="48"/>
        <pc:sldMkLst>
          <pc:docMk/>
          <pc:sldMk cId="0" sldId="278"/>
        </pc:sldMkLst>
        <pc:spChg chg="mod">
          <ac:chgData name="Damien Lorigeon" userId="9a4fd194-fb84-45ee-bc1d-c6a6a58518dc" providerId="ADAL" clId="{6D39B212-9ABD-5D28-A051-714577534D76}" dt="2026-02-09T15:50:00.491" v="48"/>
          <ac:spMkLst>
            <pc:docMk/>
            <pc:sldMk cId="0" sldId="278"/>
            <ac:spMk id="4" creationId="{00000000-0000-0000-0000-000000000000}"/>
          </ac:spMkLst>
        </pc:spChg>
      </pc:sldChg>
      <pc:sldChg chg="modSp mod">
        <pc:chgData name="Damien Lorigeon" userId="9a4fd194-fb84-45ee-bc1d-c6a6a58518dc" providerId="ADAL" clId="{6D39B212-9ABD-5D28-A051-714577534D76}" dt="2026-02-09T15:49:52.177" v="42"/>
        <pc:sldMkLst>
          <pc:docMk/>
          <pc:sldMk cId="0" sldId="279"/>
        </pc:sldMkLst>
        <pc:spChg chg="mod">
          <ac:chgData name="Damien Lorigeon" userId="9a4fd194-fb84-45ee-bc1d-c6a6a58518dc" providerId="ADAL" clId="{6D39B212-9ABD-5D28-A051-714577534D76}" dt="2026-02-09T15:49:52.177" v="42"/>
          <ac:spMkLst>
            <pc:docMk/>
            <pc:sldMk cId="0" sldId="279"/>
            <ac:spMk id="4" creationId="{00000000-0000-0000-0000-000000000000}"/>
          </ac:spMkLst>
        </pc:spChg>
      </pc:sldChg>
      <pc:sldChg chg="modSp mod">
        <pc:chgData name="Damien Lorigeon" userId="9a4fd194-fb84-45ee-bc1d-c6a6a58518dc" providerId="ADAL" clId="{6D39B212-9ABD-5D28-A051-714577534D76}" dt="2026-02-09T15:49:46.265" v="39" actId="20577"/>
        <pc:sldMkLst>
          <pc:docMk/>
          <pc:sldMk cId="0" sldId="280"/>
        </pc:sldMkLst>
        <pc:spChg chg="mod">
          <ac:chgData name="Damien Lorigeon" userId="9a4fd194-fb84-45ee-bc1d-c6a6a58518dc" providerId="ADAL" clId="{6D39B212-9ABD-5D28-A051-714577534D76}" dt="2026-02-09T15:49:46.265" v="39" actId="20577"/>
          <ac:spMkLst>
            <pc:docMk/>
            <pc:sldMk cId="0" sldId="280"/>
            <ac:spMk id="4" creationId="{00000000-0000-0000-0000-000000000000}"/>
          </ac:spMkLst>
        </pc:spChg>
      </pc:sldChg>
      <pc:sldChg chg="modSp mod">
        <pc:chgData name="Damien Lorigeon" userId="9a4fd194-fb84-45ee-bc1d-c6a6a58518dc" providerId="ADAL" clId="{6D39B212-9ABD-5D28-A051-714577534D76}" dt="2026-02-09T15:50:57.790" v="81"/>
        <pc:sldMkLst>
          <pc:docMk/>
          <pc:sldMk cId="1013230274" sldId="284"/>
        </pc:sldMkLst>
        <pc:spChg chg="mod">
          <ac:chgData name="Damien Lorigeon" userId="9a4fd194-fb84-45ee-bc1d-c6a6a58518dc" providerId="ADAL" clId="{6D39B212-9ABD-5D28-A051-714577534D76}" dt="2026-02-09T15:50:57.790" v="81"/>
          <ac:spMkLst>
            <pc:docMk/>
            <pc:sldMk cId="1013230274" sldId="284"/>
            <ac:spMk id="4" creationId="{88FD7019-1E3A-7DCB-512B-3D4180E7E2D0}"/>
          </ac:spMkLst>
        </pc:spChg>
      </pc:sldChg>
      <pc:sldChg chg="modSp mod">
        <pc:chgData name="Damien Lorigeon" userId="9a4fd194-fb84-45ee-bc1d-c6a6a58518dc" providerId="ADAL" clId="{6D39B212-9ABD-5D28-A051-714577534D76}" dt="2026-02-09T15:50:44.177" v="75"/>
        <pc:sldMkLst>
          <pc:docMk/>
          <pc:sldMk cId="242073911" sldId="286"/>
        </pc:sldMkLst>
        <pc:spChg chg="mod">
          <ac:chgData name="Damien Lorigeon" userId="9a4fd194-fb84-45ee-bc1d-c6a6a58518dc" providerId="ADAL" clId="{6D39B212-9ABD-5D28-A051-714577534D76}" dt="2026-02-09T15:50:44.177" v="75"/>
          <ac:spMkLst>
            <pc:docMk/>
            <pc:sldMk cId="242073911" sldId="286"/>
            <ac:spMk id="4" creationId="{94FE35BF-9C75-2CC5-C406-27EB4C5896E8}"/>
          </ac:spMkLst>
        </pc:spChg>
      </pc:sldChg>
      <pc:sldChg chg="modSp mod">
        <pc:chgData name="Damien Lorigeon" userId="9a4fd194-fb84-45ee-bc1d-c6a6a58518dc" providerId="ADAL" clId="{6D39B212-9ABD-5D28-A051-714577534D76}" dt="2026-02-09T15:50:12.979" v="57"/>
        <pc:sldMkLst>
          <pc:docMk/>
          <pc:sldMk cId="4247827561" sldId="287"/>
        </pc:sldMkLst>
        <pc:spChg chg="mod">
          <ac:chgData name="Damien Lorigeon" userId="9a4fd194-fb84-45ee-bc1d-c6a6a58518dc" providerId="ADAL" clId="{6D39B212-9ABD-5D28-A051-714577534D76}" dt="2026-02-09T15:50:12.979" v="57"/>
          <ac:spMkLst>
            <pc:docMk/>
            <pc:sldMk cId="4247827561" sldId="287"/>
            <ac:spMk id="4" creationId="{611256D2-D14A-9496-6E0A-73CBA1E89D67}"/>
          </ac:spMkLst>
        </pc:spChg>
      </pc:sldChg>
      <pc:sldChg chg="modSp mod">
        <pc:chgData name="Damien Lorigeon" userId="9a4fd194-fb84-45ee-bc1d-c6a6a58518dc" providerId="ADAL" clId="{6D39B212-9ABD-5D28-A051-714577534D76}" dt="2026-02-09T15:50:24.191" v="63"/>
        <pc:sldMkLst>
          <pc:docMk/>
          <pc:sldMk cId="604251283" sldId="288"/>
        </pc:sldMkLst>
        <pc:spChg chg="mod">
          <ac:chgData name="Damien Lorigeon" userId="9a4fd194-fb84-45ee-bc1d-c6a6a58518dc" providerId="ADAL" clId="{6D39B212-9ABD-5D28-A051-714577534D76}" dt="2026-02-09T15:50:24.191" v="63"/>
          <ac:spMkLst>
            <pc:docMk/>
            <pc:sldMk cId="604251283" sldId="288"/>
            <ac:spMk id="4" creationId="{D05C6BC6-2D4F-FD07-32E3-769A642A9423}"/>
          </ac:spMkLst>
        </pc:spChg>
      </pc:sldChg>
      <pc:sldChg chg="modSp mod">
        <pc:chgData name="Damien Lorigeon" userId="9a4fd194-fb84-45ee-bc1d-c6a6a58518dc" providerId="ADAL" clId="{6D39B212-9ABD-5D28-A051-714577534D76}" dt="2026-02-09T15:50:09.048" v="54"/>
        <pc:sldMkLst>
          <pc:docMk/>
          <pc:sldMk cId="3553183705" sldId="289"/>
        </pc:sldMkLst>
        <pc:spChg chg="mod">
          <ac:chgData name="Damien Lorigeon" userId="9a4fd194-fb84-45ee-bc1d-c6a6a58518dc" providerId="ADAL" clId="{6D39B212-9ABD-5D28-A051-714577534D76}" dt="2026-02-09T15:50:09.048" v="54"/>
          <ac:spMkLst>
            <pc:docMk/>
            <pc:sldMk cId="3553183705" sldId="289"/>
            <ac:spMk id="4" creationId="{531DC8C5-9368-02C8-1D74-C76D1D28A676}"/>
          </ac:spMkLst>
        </pc:spChg>
      </pc:sldChg>
      <pc:sldChg chg="modSp mod">
        <pc:chgData name="Damien Lorigeon" userId="9a4fd194-fb84-45ee-bc1d-c6a6a58518dc" providerId="ADAL" clId="{6D39B212-9ABD-5D28-A051-714577534D76}" dt="2026-02-09T15:49:55.496" v="45"/>
        <pc:sldMkLst>
          <pc:docMk/>
          <pc:sldMk cId="193483387" sldId="290"/>
        </pc:sldMkLst>
        <pc:spChg chg="mod">
          <ac:chgData name="Damien Lorigeon" userId="9a4fd194-fb84-45ee-bc1d-c6a6a58518dc" providerId="ADAL" clId="{6D39B212-9ABD-5D28-A051-714577534D76}" dt="2026-02-09T15:49:55.496" v="45"/>
          <ac:spMkLst>
            <pc:docMk/>
            <pc:sldMk cId="193483387" sldId="290"/>
            <ac:spMk id="4" creationId="{929C1DCA-E248-DCA2-A4DE-F552792DAF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37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Critères :</a:t>
            </a:r>
            <a:br>
              <a:rPr lang="en-US" dirty="0"/>
            </a:br>
            <a:r>
              <a:rPr lang="en-US" dirty="0"/>
              <a:t>- </a:t>
            </a:r>
            <a:r>
              <a:rPr lang="en-US" dirty="0" err="1"/>
              <a:t>Difficulté</a:t>
            </a:r>
            <a:r>
              <a:rPr lang="en-US" dirty="0"/>
              <a:t> de </a:t>
            </a:r>
            <a:r>
              <a:rPr lang="en-US" dirty="0" err="1"/>
              <a:t>programmation</a:t>
            </a:r>
            <a:r>
              <a:rPr lang="en-US" dirty="0"/>
              <a:t> : </a:t>
            </a:r>
          </a:p>
          <a:p>
            <a:pPr marL="171450" indent="-171450">
              <a:buFontTx/>
              <a:buChar char="-"/>
            </a:pPr>
            <a:r>
              <a:rPr lang="en-US" dirty="0" err="1"/>
              <a:t>Méthode</a:t>
            </a:r>
            <a:r>
              <a:rPr lang="en-US" dirty="0"/>
              <a:t> de construction</a:t>
            </a:r>
          </a:p>
          <a:p>
            <a:pPr marL="171450" indent="-171450">
              <a:buFontTx/>
              <a:buChar char="-"/>
            </a:pPr>
            <a:r>
              <a:rPr lang="en-US" dirty="0"/>
              <a:t>Maintenance et diagnostic</a:t>
            </a:r>
          </a:p>
          <a:p>
            <a:pPr marL="171450" indent="-171450">
              <a:buFontTx/>
              <a:buChar char="-"/>
            </a:pPr>
            <a:r>
              <a:rPr lang="en-US" dirty="0" err="1"/>
              <a:t>Capactité</a:t>
            </a:r>
            <a:r>
              <a:rPr lang="en-US" dirty="0"/>
              <a:t> </a:t>
            </a:r>
            <a:r>
              <a:rPr lang="en-US" dirty="0" err="1"/>
              <a:t>d’explication</a:t>
            </a:r>
            <a:endParaRPr lang="en-US" dirty="0"/>
          </a:p>
          <a:p>
            <a:pPr marL="171450" indent="-171450">
              <a:buFontTx/>
              <a:buChar char="-"/>
            </a:pPr>
            <a:r>
              <a:rPr lang="en-US" dirty="0" err="1"/>
              <a:t>Fléxibilité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 </a:t>
            </a:r>
            <a:r>
              <a:rPr lang="en-US" dirty="0" err="1"/>
              <a:t>pourquoi</a:t>
            </a:r>
            <a:r>
              <a:rPr lang="en-US" dirty="0"/>
              <a:t> </a:t>
            </a:r>
            <a:r>
              <a:rPr lang="en-US" dirty="0" err="1"/>
              <a:t>l’avoir</a:t>
            </a:r>
            <a:r>
              <a:rPr lang="en-US" dirty="0"/>
              <a:t> </a:t>
            </a:r>
            <a:r>
              <a:rPr lang="en-US" dirty="0" err="1"/>
              <a:t>utilisé</a:t>
            </a:r>
            <a:r>
              <a:rPr lang="en-US" dirty="0"/>
              <a:t> dans </a:t>
            </a:r>
            <a:r>
              <a:rPr lang="en-US" dirty="0" err="1"/>
              <a:t>ce</a:t>
            </a:r>
            <a:r>
              <a:rPr lang="en-US" dirty="0"/>
              <a:t> type de </a:t>
            </a:r>
            <a:r>
              <a:rPr lang="en-US" dirty="0" err="1"/>
              <a:t>projet</a:t>
            </a:r>
            <a:r>
              <a:rPr lang="en-US" dirty="0"/>
              <a:t> (</a:t>
            </a:r>
            <a:r>
              <a:rPr lang="en-US" dirty="0" err="1"/>
              <a:t>méthode</a:t>
            </a:r>
            <a:r>
              <a:rPr lang="en-US" dirty="0"/>
              <a:t> </a:t>
            </a:r>
            <a:r>
              <a:rPr lang="en-US" dirty="0" err="1"/>
              <a:t>que</a:t>
            </a:r>
            <a:r>
              <a:rPr lang="en-US" dirty="0"/>
              <a:t> je </a:t>
            </a:r>
            <a:r>
              <a:rPr lang="en-US" dirty="0" err="1"/>
              <a:t>connais</a:t>
            </a:r>
            <a:r>
              <a:rPr lang="en-US" dirty="0"/>
              <a:t> le plus, et </a:t>
            </a:r>
            <a:r>
              <a:rPr lang="en-US" dirty="0" err="1"/>
              <a:t>argumenté</a:t>
            </a:r>
            <a:r>
              <a:rPr lang="en-US" dirty="0"/>
              <a:t> plus…)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1B185-36AD-3E75-B023-021439E30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39A26-81F0-5286-4608-EF9D4FAAF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C0F84-44A5-CD38-D5C6-D75DF400F6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A688A-D3AA-609A-3071-BEDDA5500DA4}"/>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77912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AD053-D1BD-6BEB-F30F-16EAD85EE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5BDEF-46BB-4943-199C-FF8FF5344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774BB-BA81-8AC4-AE0B-C6C25FE8D2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4AAD30-4AFB-CDA6-A009-3CF0C9EC980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71184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AC649-3DA0-866D-6B80-3139A8D69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F7BA7-06F0-DCC2-FBEF-9E1817CA4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61B23-8DBC-9FE4-51E5-5C1670CF2A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DFF59-28E5-F5E5-E544-DF2540A9B8F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0262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DB6B-86F9-2A75-08F7-2C4D47B2B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F69E2-4B3B-E343-E8FA-FE1660264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ACD12-FE9E-44B6-99DC-3B280CB91D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44B0F-6AC3-167A-86E6-AA1FE392FC55}"/>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90946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52907-8183-6F74-F7B0-BAF7DB9BF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B4F5F-5651-3A87-53B3-CC1F3B2E8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59EC-2A33-01DE-4C87-FE13BEFE89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5B0889-F6D9-9C33-5014-02DB0927519D}"/>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742217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a:solidFill>
                  <a:schemeClr val="tx1"/>
                </a:solidFill>
                <a:effectLst/>
                <a:latin typeface="+mn-lt"/>
                <a:ea typeface="+mn-ea"/>
                <a:cs typeface="+mn-cs"/>
              </a:rPr>
              <a:t>"Sur la difficulté de programmation</a:t>
            </a:r>
            <a:r>
              <a:rPr lang="fr-FR" sz="1200" b="0" i="0" kern="1200" dirty="0">
                <a:solidFill>
                  <a:schemeClr val="tx1"/>
                </a:solidFill>
                <a:effectLst/>
                <a:latin typeface="+mn-lt"/>
                <a:ea typeface="+mn-ea"/>
                <a:cs typeface="+mn-cs"/>
              </a:rPr>
              <a:t>, l'IEC 61131-3 l'emporte nettement avec 20 points contre 13. Pourquoi ? Parce que le SFC permet une transposition directe du GRAFCET — ce qu'on apprend en cours s'applique immédiatement. En IEC 61499, la courbe d'apprentissage est plus raide, et surtout, j'ai rencontré un problème concret : la gestion des conditions ET. Pour les pièces bleues consécutives, ce qui s'écrit en une ligne en GRAFCET m'a demandé une logique événementielle complexe en IEC 61499. C'est d'ailleurs le bug qui persiste dans mon programme."</a:t>
            </a:r>
          </a:p>
          <a:p>
            <a:r>
              <a:rPr lang="fr-FR" sz="1200" b="1" i="0" kern="1200" dirty="0">
                <a:solidFill>
                  <a:schemeClr val="tx1"/>
                </a:solidFill>
                <a:effectLst/>
                <a:latin typeface="+mn-lt"/>
                <a:ea typeface="+mn-ea"/>
                <a:cs typeface="+mn-cs"/>
              </a:rPr>
              <a:t>"Pour la méthode de construction</a:t>
            </a:r>
            <a:r>
              <a:rPr lang="fr-FR" sz="1200" b="0" i="0" kern="1200" dirty="0">
                <a:solidFill>
                  <a:schemeClr val="tx1"/>
                </a:solidFill>
                <a:effectLst/>
                <a:latin typeface="+mn-lt"/>
                <a:ea typeface="+mn-ea"/>
                <a:cs typeface="+mn-cs"/>
              </a:rPr>
              <a:t>, même constat : 20 contre 14. En 61131-3, une étape GRAFCET égale une étape SFC, c'est direct. En 61499, il faut d'abord réfléchir à comment découper son système en blocs fonctionnels — c'est une étape de conception supplémentaire."</a:t>
            </a:r>
          </a:p>
          <a:p>
            <a:r>
              <a:rPr lang="fr-FR" sz="1200" b="1" i="0" kern="1200" dirty="0">
                <a:solidFill>
                  <a:schemeClr val="tx1"/>
                </a:solidFill>
                <a:effectLst/>
                <a:latin typeface="+mn-lt"/>
                <a:ea typeface="+mn-ea"/>
                <a:cs typeface="+mn-cs"/>
              </a:rPr>
              <a:t>"Sur la maintenance et le diagnostic</a:t>
            </a:r>
            <a:r>
              <a:rPr lang="fr-FR" sz="1200" b="0" i="0" kern="1200" dirty="0">
                <a:solidFill>
                  <a:schemeClr val="tx1"/>
                </a:solidFill>
                <a:effectLst/>
                <a:latin typeface="+mn-lt"/>
                <a:ea typeface="+mn-ea"/>
                <a:cs typeface="+mn-cs"/>
              </a:rPr>
              <a:t>, on est quasiment à égalité : 19 contre 18. L'IEC 61131-3 bénéficie de 30 ans de maturité et d'outils éprouvés. Mais l'IEC 61499 a un atout : la traçabilité native des événements, qui permet de rejouer ce qui s'est passé."</a:t>
            </a:r>
          </a:p>
          <a:p>
            <a:r>
              <a:rPr lang="fr-FR" sz="1200" b="1" i="0" kern="1200" dirty="0">
                <a:solidFill>
                  <a:schemeClr val="tx1"/>
                </a:solidFill>
                <a:effectLst/>
                <a:latin typeface="+mn-lt"/>
                <a:ea typeface="+mn-ea"/>
                <a:cs typeface="+mn-cs"/>
              </a:rPr>
              <a:t>"Pour la capacité d'explication</a:t>
            </a:r>
            <a:r>
              <a:rPr lang="fr-FR" sz="1200" b="0" i="0" kern="1200" dirty="0">
                <a:solidFill>
                  <a:schemeClr val="tx1"/>
                </a:solidFill>
                <a:effectLst/>
                <a:latin typeface="+mn-lt"/>
                <a:ea typeface="+mn-ea"/>
                <a:cs typeface="+mn-cs"/>
              </a:rPr>
              <a:t>, léger avantage à l'IEC 61499 : 18 contre 17. Son architecture hiérarchique — System, </a:t>
            </a:r>
            <a:r>
              <a:rPr lang="fr-FR" sz="1200" b="0" i="0" kern="1200" dirty="0" err="1">
                <a:solidFill>
                  <a:schemeClr val="tx1"/>
                </a:solidFill>
                <a:effectLst/>
                <a:latin typeface="+mn-lt"/>
                <a:ea typeface="+mn-ea"/>
                <a:cs typeface="+mn-cs"/>
              </a:rPr>
              <a:t>Device</a:t>
            </a:r>
            <a:r>
              <a:rPr lang="fr-FR" sz="1200" b="0" i="0" kern="1200" dirty="0">
                <a:solidFill>
                  <a:schemeClr val="tx1"/>
                </a:solidFill>
                <a:effectLst/>
                <a:latin typeface="+mn-lt"/>
                <a:ea typeface="+mn-ea"/>
                <a:cs typeface="+mn-cs"/>
              </a:rPr>
              <a:t>, Resource, Application — est naturellement lisible. Mais l'IEC 61131-3 reste plus facile à enseigner car basé sur le GRAFCET que tout le monde connaît."</a:t>
            </a:r>
          </a:p>
          <a:p>
            <a:r>
              <a:rPr lang="fr-FR" sz="1200" b="1" i="0" kern="1200" dirty="0">
                <a:solidFill>
                  <a:schemeClr val="tx1"/>
                </a:solidFill>
                <a:effectLst/>
                <a:latin typeface="+mn-lt"/>
                <a:ea typeface="+mn-ea"/>
                <a:cs typeface="+mn-cs"/>
              </a:rPr>
              <a:t>"Et enfin, la flexibilité — c'est LE critère où l'IEC 61499 explose le score : 20 contre 10.</a:t>
            </a:r>
            <a:r>
              <a:rPr lang="fr-FR" sz="1200" b="0" i="0" kern="1200" dirty="0">
                <a:solidFill>
                  <a:schemeClr val="tx1"/>
                </a:solidFill>
                <a:effectLst/>
                <a:latin typeface="+mn-lt"/>
                <a:ea typeface="+mn-ea"/>
                <a:cs typeface="+mn-cs"/>
              </a:rPr>
              <a:t> Concrètement, si demain on veut ajouter un 4ème type de pièce, en IEC 61499 je duplique mon bloc </a:t>
            </a:r>
            <a:r>
              <a:rPr lang="fr-FR" sz="1200" b="0" i="0" kern="1200" dirty="0" err="1">
                <a:solidFill>
                  <a:schemeClr val="tx1"/>
                </a:solidFill>
                <a:effectLst/>
                <a:latin typeface="+mn-lt"/>
                <a:ea typeface="+mn-ea"/>
                <a:cs typeface="+mn-cs"/>
              </a:rPr>
              <a:t>EQUIP_Sorter</a:t>
            </a:r>
            <a:r>
              <a:rPr lang="fr-FR" sz="1200" b="0" i="0" kern="1200" dirty="0">
                <a:solidFill>
                  <a:schemeClr val="tx1"/>
                </a:solidFill>
                <a:effectLst/>
                <a:latin typeface="+mn-lt"/>
                <a:ea typeface="+mn-ea"/>
                <a:cs typeface="+mn-cs"/>
              </a:rPr>
              <a:t> avec un nouvel ID, et c'est terminé. Les composites sont réutilisables d'un projet à l'autre, d'un automate à l'autre. C'est l'argument majeur pour l'Industrie 4.0."</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3BC3-E38C-6DDF-A2B7-1E0864164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51F0F-AC63-9E63-0B2D-A62543116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3602F-AA73-8B2F-302F-6E94DFD16E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FF9EDA-36CF-915D-CC9F-1E4292282059}"/>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406588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E3A5F"/>
                </a:solidFill>
              </a:rPr>
              <a:t>( Système de Planification, </a:t>
            </a:r>
            <a:r>
              <a:rPr lang="en-US" sz="1200" b="1" dirty="0" err="1">
                <a:solidFill>
                  <a:srgbClr val="1E3A5F"/>
                </a:solidFill>
              </a:rPr>
              <a:t>d'Exécution</a:t>
            </a:r>
            <a:r>
              <a:rPr lang="en-US" sz="1200" b="1" dirty="0">
                <a:solidFill>
                  <a:srgbClr val="1E3A5F"/>
                </a:solidFill>
              </a:rPr>
              <a:t>, de </a:t>
            </a:r>
            <a:r>
              <a:rPr lang="en-US" sz="1200" b="1" dirty="0" err="1">
                <a:solidFill>
                  <a:srgbClr val="1E3A5F"/>
                </a:solidFill>
              </a:rPr>
              <a:t>Réalisation</a:t>
            </a:r>
            <a:r>
              <a:rPr lang="en-US" sz="1200" b="1" dirty="0">
                <a:solidFill>
                  <a:srgbClr val="1E3A5F"/>
                </a:solidFill>
              </a:rPr>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package" Target="../embeddings/Feuille_de_calcul_Microsoft_Excel.xlsx"/></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package" Target="../embeddings/Feuille_de_calcul_Microsoft_Excel1.xlsx"/><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A2E"/>
        </a:solidFill>
        <a:effectLst/>
      </p:bgPr>
    </p:bg>
    <p:spTree>
      <p:nvGrpSpPr>
        <p:cNvPr id="1" name=""/>
        <p:cNvGrpSpPr/>
        <p:nvPr/>
      </p:nvGrpSpPr>
      <p:grpSpPr>
        <a:xfrm>
          <a:off x="0" y="0"/>
          <a:ext cx="0" cy="0"/>
          <a:chOff x="0" y="0"/>
          <a:chExt cx="0" cy="0"/>
        </a:xfrm>
      </p:grpSpPr>
      <p:sp>
        <p:nvSpPr>
          <p:cNvPr id="6" name="Text 4"/>
          <p:cNvSpPr/>
          <p:nvPr/>
        </p:nvSpPr>
        <p:spPr>
          <a:xfrm>
            <a:off x="457200" y="1645920"/>
            <a:ext cx="8229600" cy="822960"/>
          </a:xfrm>
          <a:prstGeom prst="rect">
            <a:avLst/>
          </a:prstGeom>
          <a:noFill/>
          <a:ln/>
        </p:spPr>
        <p:txBody>
          <a:bodyPr wrap="square" lIns="0" tIns="0" rIns="0" bIns="0" rtlCol="0" anchor="ctr"/>
          <a:lstStyle/>
          <a:p>
            <a:pPr marL="0" indent="0" algn="ctr">
              <a:buNone/>
            </a:pPr>
            <a:r>
              <a:rPr lang="en-US" sz="4400" b="1" dirty="0">
                <a:solidFill>
                  <a:srgbClr val="FFFFFF"/>
                </a:solidFill>
              </a:rPr>
              <a:t>Projet IEC61499</a:t>
            </a:r>
            <a:endParaRPr lang="en-US" sz="4400" dirty="0"/>
          </a:p>
        </p:txBody>
      </p:sp>
      <p:sp>
        <p:nvSpPr>
          <p:cNvPr id="7" name="Text 5"/>
          <p:cNvSpPr/>
          <p:nvPr/>
        </p:nvSpPr>
        <p:spPr>
          <a:xfrm>
            <a:off x="457200" y="2377440"/>
            <a:ext cx="8229600" cy="640080"/>
          </a:xfrm>
          <a:prstGeom prst="rect">
            <a:avLst/>
          </a:prstGeom>
          <a:noFill/>
          <a:ln/>
        </p:spPr>
        <p:txBody>
          <a:bodyPr wrap="square" lIns="0" tIns="0" rIns="0" bIns="0" rtlCol="0" anchor="ctr"/>
          <a:lstStyle/>
          <a:p>
            <a:pPr marL="0" indent="0" algn="ctr">
              <a:buNone/>
            </a:pPr>
            <a:r>
              <a:rPr lang="en-US" sz="3200" dirty="0">
                <a:solidFill>
                  <a:srgbClr val="00A896"/>
                </a:solidFill>
              </a:rPr>
              <a:t>Universal Automation</a:t>
            </a:r>
            <a:endParaRPr lang="en-US" sz="3200" dirty="0"/>
          </a:p>
        </p:txBody>
      </p:sp>
      <p:sp>
        <p:nvSpPr>
          <p:cNvPr id="8" name="Shape 6"/>
          <p:cNvSpPr/>
          <p:nvPr/>
        </p:nvSpPr>
        <p:spPr>
          <a:xfrm>
            <a:off x="3200400" y="3108960"/>
            <a:ext cx="2743200" cy="45720"/>
          </a:xfrm>
          <a:prstGeom prst="rect">
            <a:avLst/>
          </a:prstGeom>
          <a:solidFill>
            <a:srgbClr val="00A896"/>
          </a:solidFill>
          <a:ln/>
        </p:spPr>
        <p:txBody>
          <a:bodyPr/>
          <a:lstStyle/>
          <a:p>
            <a:endParaRPr lang="fr-FR"/>
          </a:p>
        </p:txBody>
      </p:sp>
      <p:sp>
        <p:nvSpPr>
          <p:cNvPr id="9" name="Text 7"/>
          <p:cNvSpPr/>
          <p:nvPr/>
        </p:nvSpPr>
        <p:spPr>
          <a:xfrm>
            <a:off x="457200" y="3291840"/>
            <a:ext cx="8229600" cy="457200"/>
          </a:xfrm>
          <a:prstGeom prst="rect">
            <a:avLst/>
          </a:prstGeom>
          <a:noFill/>
          <a:ln/>
        </p:spPr>
        <p:txBody>
          <a:bodyPr wrap="square" lIns="0" tIns="0" rIns="0" bIns="0" rtlCol="0" anchor="ctr"/>
          <a:lstStyle/>
          <a:p>
            <a:pPr marL="0" indent="0" algn="ctr">
              <a:buNone/>
            </a:pPr>
            <a:r>
              <a:rPr lang="en-US" sz="1800" dirty="0">
                <a:solidFill>
                  <a:srgbClr val="64748B"/>
                </a:solidFill>
              </a:rPr>
              <a:t>Comparaison IEC 61131-3 vs IEC 61499</a:t>
            </a:r>
            <a:endParaRPr lang="en-US" sz="1800" dirty="0"/>
          </a:p>
        </p:txBody>
      </p:sp>
      <p:sp>
        <p:nvSpPr>
          <p:cNvPr id="10" name="Text 8"/>
          <p:cNvSpPr/>
          <p:nvPr/>
        </p:nvSpPr>
        <p:spPr>
          <a:xfrm>
            <a:off x="457200" y="4206240"/>
            <a:ext cx="3657600" cy="731520"/>
          </a:xfrm>
          <a:prstGeom prst="rect">
            <a:avLst/>
          </a:prstGeom>
          <a:noFill/>
          <a:ln/>
        </p:spPr>
        <p:txBody>
          <a:bodyPr wrap="square" lIns="0" tIns="0" rIns="0" bIns="0" rtlCol="0" anchor="ctr"/>
          <a:lstStyle/>
          <a:p>
            <a:pPr marL="0" indent="0">
              <a:buNone/>
            </a:pPr>
            <a:r>
              <a:rPr lang="en-US" sz="1400" dirty="0">
                <a:solidFill>
                  <a:srgbClr val="64748B"/>
                </a:solidFill>
              </a:rPr>
              <a:t>PRI 5A - Formation ISIE</a:t>
            </a:r>
            <a:endParaRPr lang="en-US" sz="1400" dirty="0"/>
          </a:p>
          <a:p>
            <a:pPr marL="0" indent="0">
              <a:buNone/>
            </a:pPr>
            <a:r>
              <a:rPr lang="en-US" sz="1400" dirty="0">
                <a:solidFill>
                  <a:srgbClr val="64748B"/>
                </a:solidFill>
              </a:rPr>
              <a:t>Polytech Tours | 2025-2026</a:t>
            </a:r>
            <a:endParaRPr lang="en-US" sz="1400" dirty="0"/>
          </a:p>
        </p:txBody>
      </p:sp>
      <p:sp>
        <p:nvSpPr>
          <p:cNvPr id="11" name="Text 9"/>
          <p:cNvSpPr/>
          <p:nvPr/>
        </p:nvSpPr>
        <p:spPr>
          <a:xfrm>
            <a:off x="5384800" y="4411980"/>
            <a:ext cx="3657600" cy="731520"/>
          </a:xfrm>
          <a:prstGeom prst="rect">
            <a:avLst/>
          </a:prstGeom>
          <a:noFill/>
          <a:ln/>
        </p:spPr>
        <p:txBody>
          <a:bodyPr wrap="square" lIns="0" tIns="0" rIns="0" bIns="0" rtlCol="0" anchor="ctr"/>
          <a:lstStyle/>
          <a:p>
            <a:pPr algn="r"/>
            <a:r>
              <a:rPr lang="en-US" sz="1400" b="1" dirty="0">
                <a:solidFill>
                  <a:srgbClr val="FFFFFF"/>
                </a:solidFill>
              </a:rPr>
              <a:t>Chef de </a:t>
            </a:r>
            <a:r>
              <a:rPr lang="en-US" sz="1400" b="1" dirty="0" err="1">
                <a:solidFill>
                  <a:srgbClr val="FFFFFF"/>
                </a:solidFill>
              </a:rPr>
              <a:t>projet</a:t>
            </a:r>
            <a:r>
              <a:rPr lang="en-US" sz="1400" b="1" dirty="0">
                <a:solidFill>
                  <a:srgbClr val="FFFFFF"/>
                </a:solidFill>
              </a:rPr>
              <a:t> : M. Damien LORIGEON</a:t>
            </a:r>
          </a:p>
          <a:p>
            <a:pPr algn="r"/>
            <a:r>
              <a:rPr lang="en-US" sz="1400" b="1" dirty="0">
                <a:solidFill>
                  <a:srgbClr val="FFFFFF"/>
                </a:solidFill>
              </a:rPr>
              <a:t>Client : M. Jean-Paul CHEMLA</a:t>
            </a:r>
            <a:endParaRPr lang="en-US" sz="1400" dirty="0"/>
          </a:p>
        </p:txBody>
      </p:sp>
      <p:pic>
        <p:nvPicPr>
          <p:cNvPr id="1026" name="Picture 2" descr="Polytech Tours - Polytech Tours, école d'ingénieurs">
            <a:extLst>
              <a:ext uri="{FF2B5EF4-FFF2-40B4-BE49-F238E27FC236}">
                <a16:creationId xmlns:a16="http://schemas.microsoft.com/office/drawing/2014/main" id="{35273C3E-2C59-4C06-7FBA-171418319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Exigences client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10/30</a:t>
            </a:r>
            <a:endParaRPr lang="en-US" sz="1200" dirty="0"/>
          </a:p>
        </p:txBody>
      </p:sp>
      <p:graphicFrame>
        <p:nvGraphicFramePr>
          <p:cNvPr id="11" name="Table 0"/>
          <p:cNvGraphicFramePr>
            <a:graphicFrameLocks noGrp="1"/>
          </p:cNvGraphicFramePr>
          <p:nvPr>
            <p:extLst>
              <p:ext uri="{D42A27DB-BD31-4B8C-83A1-F6EECF244321}">
                <p14:modId xmlns:p14="http://schemas.microsoft.com/office/powerpoint/2010/main" val="379047986"/>
              </p:ext>
            </p:extLst>
          </p:nvPr>
        </p:nvGraphicFramePr>
        <p:xfrm>
          <a:off x="1898374" y="1005840"/>
          <a:ext cx="5669280" cy="3474720"/>
        </p:xfrm>
        <a:graphic>
          <a:graphicData uri="http://schemas.openxmlformats.org/drawingml/2006/table">
            <a:tbl>
              <a:tblPr/>
              <a:tblGrid>
                <a:gridCol w="5669280">
                  <a:extLst>
                    <a:ext uri="{9D8B030D-6E8A-4147-A177-3AD203B41FA5}">
                      <a16:colId xmlns:a16="http://schemas.microsoft.com/office/drawing/2014/main" val="20001"/>
                    </a:ext>
                  </a:extLst>
                </a:gridCol>
              </a:tblGrid>
              <a:tr h="579120">
                <a:tc>
                  <a:txBody>
                    <a:bodyPr/>
                    <a:lstStyle/>
                    <a:p>
                      <a:pPr marL="0" indent="0">
                        <a:buNone/>
                      </a:pPr>
                      <a:r>
                        <a:rPr lang="en-US" sz="1300" b="1" dirty="0">
                          <a:solidFill>
                            <a:srgbClr val="FFFFFF"/>
                          </a:solidFill>
                        </a:rPr>
                        <a:t>Exigence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79120">
                <a:tc>
                  <a:txBody>
                    <a:bodyPr/>
                    <a:lstStyle/>
                    <a:p>
                      <a:pPr marL="0" indent="0">
                        <a:buNone/>
                      </a:pPr>
                      <a:r>
                        <a:rPr lang="en-US" sz="1300" dirty="0">
                          <a:solidFill>
                            <a:srgbClr val="000000"/>
                          </a:solidFill>
                        </a:rPr>
                        <a:t>Programmer usine de tri sous IEC 61131-3 (ECE)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79120">
                <a:tc>
                  <a:txBody>
                    <a:bodyPr/>
                    <a:lstStyle/>
                    <a:p>
                      <a:pPr marL="0" indent="0">
                        <a:buNone/>
                      </a:pPr>
                      <a:r>
                        <a:rPr lang="en-US" sz="1300" dirty="0">
                          <a:solidFill>
                            <a:srgbClr val="000000"/>
                          </a:solidFill>
                        </a:rPr>
                        <a:t>Programmer même usine sous IEC 61499 (EAE)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9120">
                <a:tc>
                  <a:txBody>
                    <a:bodyPr/>
                    <a:lstStyle/>
                    <a:p>
                      <a:pPr marL="0" indent="0">
                        <a:buNone/>
                      </a:pPr>
                      <a:r>
                        <a:rPr lang="en-US" sz="1300" dirty="0">
                          <a:solidFill>
                            <a:srgbClr val="000000"/>
                          </a:solidFill>
                        </a:rPr>
                        <a:t>Comparer selon 5 critères définis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579120">
                <a:tc>
                  <a:txBody>
                    <a:bodyPr/>
                    <a:lstStyle/>
                    <a:p>
                      <a:pPr marL="0" indent="0">
                        <a:buNone/>
                      </a:pPr>
                      <a:r>
                        <a:rPr lang="en-US" sz="1300" dirty="0">
                          <a:solidFill>
                            <a:srgbClr val="000000"/>
                          </a:solidFill>
                        </a:rPr>
                        <a:t>Produire documentation méthodologique IEC 61499</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79120">
                <a:tc>
                  <a:txBody>
                    <a:bodyPr/>
                    <a:lstStyle/>
                    <a:p>
                      <a:pPr marL="0" indent="0">
                        <a:buNone/>
                      </a:pPr>
                      <a:r>
                        <a:rPr lang="en-US" sz="1300" dirty="0">
                          <a:solidFill>
                            <a:srgbClr val="000000"/>
                          </a:solidFill>
                        </a:rPr>
                        <a:t>Valider fonctionnement sur Factory I/O</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5"/>
                  </a:ext>
                </a:extLst>
              </a:tr>
            </a:tbl>
          </a:graphicData>
        </a:graphic>
      </p:graphicFrame>
      <p:pic>
        <p:nvPicPr>
          <p:cNvPr id="5" name="Picture 2" descr="Polytech Tours - Polytech Tours, école d'ingénieurs">
            <a:extLst>
              <a:ext uri="{FF2B5EF4-FFF2-40B4-BE49-F238E27FC236}">
                <a16:creationId xmlns:a16="http://schemas.microsoft.com/office/drawing/2014/main" id="{5D11A60F-12DA-425D-B62F-C860BE3CF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Contraintes &amp; Outils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11/30</a:t>
            </a:r>
            <a:endParaRPr lang="en-US" sz="1200" dirty="0"/>
          </a:p>
        </p:txBody>
      </p:sp>
      <p:sp>
        <p:nvSpPr>
          <p:cNvPr id="5" name="Text 3"/>
          <p:cNvSpPr/>
          <p:nvPr/>
        </p:nvSpPr>
        <p:spPr>
          <a:xfrm>
            <a:off x="457200" y="1005840"/>
            <a:ext cx="3657600" cy="365760"/>
          </a:xfrm>
          <a:prstGeom prst="rect">
            <a:avLst/>
          </a:prstGeom>
          <a:noFill/>
          <a:ln/>
        </p:spPr>
        <p:txBody>
          <a:bodyPr wrap="square" lIns="0" tIns="0" rIns="0" bIns="0" rtlCol="0" anchor="ctr"/>
          <a:lstStyle/>
          <a:p>
            <a:pPr marL="0" indent="0">
              <a:buNone/>
            </a:pPr>
            <a:r>
              <a:rPr lang="en-US" sz="1600" b="1" dirty="0">
                <a:solidFill>
                  <a:srgbClr val="1E3A5F"/>
                </a:solidFill>
              </a:rPr>
              <a:t>Contraintes</a:t>
            </a:r>
            <a:endParaRPr lang="en-US" sz="1600" dirty="0"/>
          </a:p>
        </p:txBody>
      </p:sp>
      <p:sp>
        <p:nvSpPr>
          <p:cNvPr id="6" name="Text 4"/>
          <p:cNvSpPr/>
          <p:nvPr/>
        </p:nvSpPr>
        <p:spPr>
          <a:xfrm>
            <a:off x="457200" y="1463040"/>
            <a:ext cx="3931920" cy="2286000"/>
          </a:xfrm>
          <a:prstGeom prst="rect">
            <a:avLst/>
          </a:prstGeom>
          <a:noFill/>
          <a:ln/>
        </p:spPr>
        <p:txBody>
          <a:bodyPr wrap="square" rtlCol="0" anchor="t"/>
          <a:lstStyle/>
          <a:p>
            <a:pPr marL="342900" indent="-342900">
              <a:buSzPct val="100000"/>
              <a:buChar char="•"/>
            </a:pPr>
            <a:r>
              <a:rPr lang="en-US" sz="1300" dirty="0">
                <a:solidFill>
                  <a:srgbClr val="64748B"/>
                </a:solidFill>
              </a:rPr>
              <a:t>Logiciels imposés : ECE &amp; EAE (Schneider), Factory I/O (Factory Simulator)</a:t>
            </a:r>
            <a:endParaRPr lang="en-US" sz="1300" dirty="0"/>
          </a:p>
          <a:p>
            <a:pPr marL="342900" indent="-342900">
              <a:buSzPct val="100000"/>
              <a:buChar char="•"/>
            </a:pPr>
            <a:r>
              <a:rPr lang="en-US" sz="1300" dirty="0">
                <a:solidFill>
                  <a:srgbClr val="64748B"/>
                </a:solidFill>
              </a:rPr>
              <a:t>Simulation uniquement (pas d'automate physique)</a:t>
            </a:r>
            <a:endParaRPr lang="en-US" sz="1300" dirty="0"/>
          </a:p>
          <a:p>
            <a:pPr marL="342900" indent="-342900">
              <a:buSzPct val="100000"/>
              <a:buChar char="•"/>
            </a:pPr>
            <a:r>
              <a:rPr lang="en-US" sz="1300" dirty="0">
                <a:solidFill>
                  <a:srgbClr val="64748B"/>
                </a:solidFill>
              </a:rPr>
              <a:t>Communication Modbus TCP</a:t>
            </a:r>
          </a:p>
          <a:p>
            <a:pPr marL="342900" indent="-342900">
              <a:buSzPct val="100000"/>
              <a:buChar char="•"/>
            </a:pPr>
            <a:r>
              <a:rPr lang="en-US" sz="1300" dirty="0">
                <a:solidFill>
                  <a:srgbClr val="64748B"/>
                </a:solidFill>
              </a:rPr>
              <a:t>Durée : 6 </a:t>
            </a:r>
            <a:r>
              <a:rPr lang="en-US" sz="1300" dirty="0" err="1">
                <a:solidFill>
                  <a:srgbClr val="64748B"/>
                </a:solidFill>
              </a:rPr>
              <a:t>mois</a:t>
            </a:r>
            <a:r>
              <a:rPr lang="en-US" sz="1300" dirty="0">
                <a:solidFill>
                  <a:srgbClr val="64748B"/>
                </a:solidFill>
              </a:rPr>
              <a:t> (Sept 2025 - </a:t>
            </a:r>
            <a:r>
              <a:rPr lang="en-US" sz="1300" dirty="0" err="1">
                <a:solidFill>
                  <a:srgbClr val="64748B"/>
                </a:solidFill>
              </a:rPr>
              <a:t>Fév</a:t>
            </a:r>
            <a:r>
              <a:rPr lang="en-US" sz="1300" dirty="0">
                <a:solidFill>
                  <a:srgbClr val="64748B"/>
                </a:solidFill>
              </a:rPr>
              <a:t> 2026)</a:t>
            </a:r>
            <a:endParaRPr lang="en-US" sz="1300" dirty="0"/>
          </a:p>
        </p:txBody>
      </p:sp>
      <p:sp>
        <p:nvSpPr>
          <p:cNvPr id="7" name="Text 5"/>
          <p:cNvSpPr/>
          <p:nvPr/>
        </p:nvSpPr>
        <p:spPr>
          <a:xfrm>
            <a:off x="4800600" y="922872"/>
            <a:ext cx="3657600" cy="365760"/>
          </a:xfrm>
          <a:prstGeom prst="rect">
            <a:avLst/>
          </a:prstGeom>
          <a:noFill/>
          <a:ln/>
        </p:spPr>
        <p:txBody>
          <a:bodyPr wrap="square" lIns="0" tIns="0" rIns="0" bIns="0" rtlCol="0" anchor="ctr"/>
          <a:lstStyle/>
          <a:p>
            <a:pPr marL="0" indent="0">
              <a:buNone/>
            </a:pPr>
            <a:r>
              <a:rPr lang="en-US" sz="1600" b="1" dirty="0">
                <a:solidFill>
                  <a:srgbClr val="1E3A5F"/>
                </a:solidFill>
              </a:rPr>
              <a:t>Outils</a:t>
            </a:r>
            <a:endParaRPr lang="en-US" sz="1600" dirty="0"/>
          </a:p>
        </p:txBody>
      </p:sp>
      <p:pic>
        <p:nvPicPr>
          <p:cNvPr id="10" name="Picture 2" descr="Polytech Tours - Polytech Tours, école d'ingénieurs">
            <a:extLst>
              <a:ext uri="{FF2B5EF4-FFF2-40B4-BE49-F238E27FC236}">
                <a16:creationId xmlns:a16="http://schemas.microsoft.com/office/drawing/2014/main" id="{CD98D244-23CC-F8DC-1FA1-88CC267D2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EcoStruxure™ Automation Expert – Professionnels | Schneider Electric France">
            <a:extLst>
              <a:ext uri="{FF2B5EF4-FFF2-40B4-BE49-F238E27FC236}">
                <a16:creationId xmlns:a16="http://schemas.microsoft.com/office/drawing/2014/main" id="{DBA3A21C-5576-11A5-BCD8-26B8659F30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45" b="20808"/>
          <a:stretch>
            <a:fillRect/>
          </a:stretch>
        </p:blipFill>
        <p:spPr bwMode="auto">
          <a:xfrm>
            <a:off x="4424276" y="1288632"/>
            <a:ext cx="2440132" cy="141642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Connect logo!8 0BA1 with factory io - Support - Factory I/O Community">
            <a:extLst>
              <a:ext uri="{FF2B5EF4-FFF2-40B4-BE49-F238E27FC236}">
                <a16:creationId xmlns:a16="http://schemas.microsoft.com/office/drawing/2014/main" id="{2ABDFA1E-15B7-62F5-EE3D-07C6EEDFB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204" y="2310249"/>
            <a:ext cx="1238596" cy="1238596"/>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Schneider EcoStruxure Control Expert – Introduction &amp; Overview">
            <a:extLst>
              <a:ext uri="{FF2B5EF4-FFF2-40B4-BE49-F238E27FC236}">
                <a16:creationId xmlns:a16="http://schemas.microsoft.com/office/drawing/2014/main" id="{50EE707D-5B11-2856-6F84-D0281B62DF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509"/>
          <a:stretch>
            <a:fillRect/>
          </a:stretch>
        </p:blipFill>
        <p:spPr bwMode="auto">
          <a:xfrm>
            <a:off x="4424276" y="3208873"/>
            <a:ext cx="2440132" cy="141642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B12D79DD-4418-F561-4333-2E563EB89DE3}"/>
              </a:ext>
            </a:extLst>
          </p:cNvPr>
          <p:cNvSpPr txBox="1"/>
          <p:nvPr/>
        </p:nvSpPr>
        <p:spPr>
          <a:xfrm>
            <a:off x="4533300" y="2677958"/>
            <a:ext cx="2222083" cy="253916"/>
          </a:xfrm>
          <a:prstGeom prst="rect">
            <a:avLst/>
          </a:prstGeom>
          <a:noFill/>
        </p:spPr>
        <p:txBody>
          <a:bodyPr wrap="none" rtlCol="0">
            <a:spAutoFit/>
          </a:bodyPr>
          <a:lstStyle/>
          <a:p>
            <a:r>
              <a:rPr lang="fr-FR" sz="1050" dirty="0"/>
              <a:t>EAE (</a:t>
            </a:r>
            <a:r>
              <a:rPr lang="fr-FR" sz="1050" dirty="0" err="1"/>
              <a:t>Ecostruxure</a:t>
            </a:r>
            <a:r>
              <a:rPr lang="fr-FR" sz="1050" dirty="0"/>
              <a:t> Automation Expert)</a:t>
            </a:r>
          </a:p>
        </p:txBody>
      </p:sp>
      <p:sp>
        <p:nvSpPr>
          <p:cNvPr id="16" name="ZoneTexte 15">
            <a:extLst>
              <a:ext uri="{FF2B5EF4-FFF2-40B4-BE49-F238E27FC236}">
                <a16:creationId xmlns:a16="http://schemas.microsoft.com/office/drawing/2014/main" id="{82F63655-8052-1AC8-2687-77C9615895C1}"/>
              </a:ext>
            </a:extLst>
          </p:cNvPr>
          <p:cNvSpPr txBox="1"/>
          <p:nvPr/>
        </p:nvSpPr>
        <p:spPr>
          <a:xfrm>
            <a:off x="4662191" y="4625299"/>
            <a:ext cx="1975221" cy="253916"/>
          </a:xfrm>
          <a:prstGeom prst="rect">
            <a:avLst/>
          </a:prstGeom>
          <a:noFill/>
        </p:spPr>
        <p:txBody>
          <a:bodyPr wrap="none" rtlCol="0">
            <a:spAutoFit/>
          </a:bodyPr>
          <a:lstStyle/>
          <a:p>
            <a:r>
              <a:rPr lang="fr-FR" sz="1050" dirty="0"/>
              <a:t>EAE (</a:t>
            </a:r>
            <a:r>
              <a:rPr lang="fr-FR" sz="1050" dirty="0" err="1"/>
              <a:t>Ecostruxure</a:t>
            </a:r>
            <a:r>
              <a:rPr lang="fr-FR" sz="1050" dirty="0"/>
              <a:t> Control Expert)</a:t>
            </a:r>
          </a:p>
        </p:txBody>
      </p:sp>
      <p:sp>
        <p:nvSpPr>
          <p:cNvPr id="17" name="ZoneTexte 16">
            <a:extLst>
              <a:ext uri="{FF2B5EF4-FFF2-40B4-BE49-F238E27FC236}">
                <a16:creationId xmlns:a16="http://schemas.microsoft.com/office/drawing/2014/main" id="{8F8BC11E-1683-91B9-3548-A15DD640A3AC}"/>
              </a:ext>
            </a:extLst>
          </p:cNvPr>
          <p:cNvSpPr txBox="1"/>
          <p:nvPr/>
        </p:nvSpPr>
        <p:spPr>
          <a:xfrm>
            <a:off x="7627317" y="3548845"/>
            <a:ext cx="880369" cy="276999"/>
          </a:xfrm>
          <a:prstGeom prst="rect">
            <a:avLst/>
          </a:prstGeom>
          <a:noFill/>
        </p:spPr>
        <p:txBody>
          <a:bodyPr wrap="none" rtlCol="0">
            <a:spAutoFit/>
          </a:bodyPr>
          <a:lstStyle/>
          <a:p>
            <a:r>
              <a:rPr lang="fr-FR" sz="1200" dirty="0" err="1"/>
              <a:t>Factory</a:t>
            </a:r>
            <a:r>
              <a:rPr lang="fr-FR" sz="1200" dirty="0"/>
              <a:t> 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04</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Organisation &amp; Planning</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12/30</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Méthodologie : Cycle en V</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13/30</a:t>
            </a:r>
            <a:endParaRPr lang="en-US" sz="1200" dirty="0"/>
          </a:p>
        </p:txBody>
      </p:sp>
      <p:pic>
        <p:nvPicPr>
          <p:cNvPr id="7" name="Picture 2" descr="Polytech Tours - Polytech Tours, école d'ingénieurs">
            <a:extLst>
              <a:ext uri="{FF2B5EF4-FFF2-40B4-BE49-F238E27FC236}">
                <a16:creationId xmlns:a16="http://schemas.microsoft.com/office/drawing/2014/main" id="{A5518349-690A-43A4-B72D-ED642CCE1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ycle en V en gestion de projet : définition et méthode">
            <a:extLst>
              <a:ext uri="{FF2B5EF4-FFF2-40B4-BE49-F238E27FC236}">
                <a16:creationId xmlns:a16="http://schemas.microsoft.com/office/drawing/2014/main" id="{5EE8D86A-B58E-FE96-B63D-15122832B9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81"/>
          <a:stretch>
            <a:fillRect/>
          </a:stretch>
        </p:blipFill>
        <p:spPr bwMode="auto">
          <a:xfrm>
            <a:off x="0" y="962660"/>
            <a:ext cx="9144000" cy="3697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Planning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14/30</a:t>
            </a:r>
            <a:endParaRPr lang="en-US" sz="1200" dirty="0"/>
          </a:p>
        </p:txBody>
      </p:sp>
      <p:pic>
        <p:nvPicPr>
          <p:cNvPr id="5" name="Picture 2" descr="Polytech Tours - Polytech Tours, école d'ingénieurs">
            <a:extLst>
              <a:ext uri="{FF2B5EF4-FFF2-40B4-BE49-F238E27FC236}">
                <a16:creationId xmlns:a16="http://schemas.microsoft.com/office/drawing/2014/main" id="{F77DAF3D-5C48-659B-E195-E733254EE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t 12">
            <a:extLst>
              <a:ext uri="{FF2B5EF4-FFF2-40B4-BE49-F238E27FC236}">
                <a16:creationId xmlns:a16="http://schemas.microsoft.com/office/drawing/2014/main" id="{C34567E1-68F2-F49F-E87F-02E5AE1C5EC8}"/>
              </a:ext>
            </a:extLst>
          </p:cNvPr>
          <p:cNvGraphicFramePr>
            <a:graphicFrameLocks noChangeAspect="1"/>
          </p:cNvGraphicFramePr>
          <p:nvPr>
            <p:extLst>
              <p:ext uri="{D42A27DB-BD31-4B8C-83A1-F6EECF244321}">
                <p14:modId xmlns:p14="http://schemas.microsoft.com/office/powerpoint/2010/main" val="871393814"/>
              </p:ext>
            </p:extLst>
          </p:nvPr>
        </p:nvGraphicFramePr>
        <p:xfrm>
          <a:off x="184150" y="1066800"/>
          <a:ext cx="8775700" cy="3009900"/>
        </p:xfrm>
        <a:graphic>
          <a:graphicData uri="http://schemas.openxmlformats.org/presentationml/2006/ole">
            <mc:AlternateContent xmlns:mc="http://schemas.openxmlformats.org/markup-compatibility/2006">
              <mc:Choice xmlns:v="urn:schemas-microsoft-com:vml" Requires="v">
                <p:oleObj name="Feuille de calcul" r:id="rId4" imgW="8775700" imgH="3009900" progId="Excel.Sheet.12">
                  <p:embed/>
                </p:oleObj>
              </mc:Choice>
              <mc:Fallback>
                <p:oleObj name="Feuille de calcul" r:id="rId4" imgW="8775700" imgH="3009900" progId="Excel.Sheet.12">
                  <p:embed/>
                  <p:pic>
                    <p:nvPicPr>
                      <p:cNvPr id="13" name="Objet 12">
                        <a:extLst>
                          <a:ext uri="{FF2B5EF4-FFF2-40B4-BE49-F238E27FC236}">
                            <a16:creationId xmlns:a16="http://schemas.microsoft.com/office/drawing/2014/main" id="{C34567E1-68F2-F49F-E87F-02E5AE1C5EC8}"/>
                          </a:ext>
                        </a:extLst>
                      </p:cNvPr>
                      <p:cNvPicPr/>
                      <p:nvPr/>
                    </p:nvPicPr>
                    <p:blipFill>
                      <a:blip r:embed="rId5"/>
                      <a:stretch>
                        <a:fillRect/>
                      </a:stretch>
                    </p:blipFill>
                    <p:spPr>
                      <a:xfrm>
                        <a:off x="184150" y="1066800"/>
                        <a:ext cx="8775700" cy="300990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05</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Architecture &amp; Conception</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15/30</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a:extLst>
            <a:ext uri="{FF2B5EF4-FFF2-40B4-BE49-F238E27FC236}">
              <a16:creationId xmlns:a16="http://schemas.microsoft.com/office/drawing/2014/main" id="{7D088032-16A5-C770-6F8A-93EEB8B2EEB4}"/>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0672159-5707-AD09-E8DB-3A3194E68228}"/>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A2C4A6C7-BAB0-0107-2B5D-FFBB0AB95183}"/>
              </a:ext>
            </a:extLst>
          </p:cNvPr>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Architecture du système</a:t>
            </a:r>
            <a:endParaRPr lang="en-US" sz="2800" dirty="0"/>
          </a:p>
        </p:txBody>
      </p:sp>
      <p:sp>
        <p:nvSpPr>
          <p:cNvPr id="4" name="Text 2">
            <a:extLst>
              <a:ext uri="{FF2B5EF4-FFF2-40B4-BE49-F238E27FC236}">
                <a16:creationId xmlns:a16="http://schemas.microsoft.com/office/drawing/2014/main" id="{88FD7019-1E3A-7DCB-512B-3D4180E7E2D0}"/>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16/30</a:t>
            </a:r>
            <a:endParaRPr lang="en-US" sz="1200" dirty="0"/>
          </a:p>
        </p:txBody>
      </p:sp>
      <p:pic>
        <p:nvPicPr>
          <p:cNvPr id="7" name="Picture 2" descr="Polytech Tours - Polytech Tours, école d'ingénieurs">
            <a:extLst>
              <a:ext uri="{FF2B5EF4-FFF2-40B4-BE49-F238E27FC236}">
                <a16:creationId xmlns:a16="http://schemas.microsoft.com/office/drawing/2014/main" id="{019B2080-E083-CDB8-7683-5DE34D13D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capture d’écran, diagramme, conception&#10;&#10;Le contenu généré par l’IA peut être incorrect.">
            <a:extLst>
              <a:ext uri="{FF2B5EF4-FFF2-40B4-BE49-F238E27FC236}">
                <a16:creationId xmlns:a16="http://schemas.microsoft.com/office/drawing/2014/main" id="{EC2E729B-E938-46D4-9F39-25C511E359C5}"/>
              </a:ext>
            </a:extLst>
          </p:cNvPr>
          <p:cNvPicPr>
            <a:picLocks noChangeAspect="1"/>
          </p:cNvPicPr>
          <p:nvPr/>
        </p:nvPicPr>
        <p:blipFill>
          <a:blip r:embed="rId4"/>
          <a:stretch>
            <a:fillRect/>
          </a:stretch>
        </p:blipFill>
        <p:spPr>
          <a:xfrm>
            <a:off x="1109996" y="1164780"/>
            <a:ext cx="6924007" cy="3310317"/>
          </a:xfrm>
          <a:prstGeom prst="rect">
            <a:avLst/>
          </a:prstGeom>
        </p:spPr>
      </p:pic>
      <p:pic>
        <p:nvPicPr>
          <p:cNvPr id="6" name="Image 5">
            <a:extLst>
              <a:ext uri="{FF2B5EF4-FFF2-40B4-BE49-F238E27FC236}">
                <a16:creationId xmlns:a16="http://schemas.microsoft.com/office/drawing/2014/main" id="{AD93849D-9F85-9C6A-D7B0-5ABEBD095C3A}"/>
              </a:ext>
            </a:extLst>
          </p:cNvPr>
          <p:cNvPicPr>
            <a:picLocks noChangeAspect="1"/>
          </p:cNvPicPr>
          <p:nvPr/>
        </p:nvPicPr>
        <p:blipFill>
          <a:blip r:embed="rId5"/>
          <a:stretch>
            <a:fillRect/>
          </a:stretch>
        </p:blipFill>
        <p:spPr>
          <a:xfrm flipH="1">
            <a:off x="1518164" y="3515396"/>
            <a:ext cx="1301235" cy="463324"/>
          </a:xfrm>
          <a:prstGeom prst="rect">
            <a:avLst/>
          </a:prstGeom>
        </p:spPr>
      </p:pic>
      <p:pic>
        <p:nvPicPr>
          <p:cNvPr id="9" name="Image 8">
            <a:extLst>
              <a:ext uri="{FF2B5EF4-FFF2-40B4-BE49-F238E27FC236}">
                <a16:creationId xmlns:a16="http://schemas.microsoft.com/office/drawing/2014/main" id="{2E62EE7D-A117-FD41-5138-449B8AE6CDB1}"/>
              </a:ext>
            </a:extLst>
          </p:cNvPr>
          <p:cNvPicPr>
            <a:picLocks noChangeAspect="1"/>
          </p:cNvPicPr>
          <p:nvPr/>
        </p:nvPicPr>
        <p:blipFill>
          <a:blip r:embed="rId5"/>
          <a:stretch>
            <a:fillRect/>
          </a:stretch>
        </p:blipFill>
        <p:spPr>
          <a:xfrm flipH="1">
            <a:off x="2819399" y="3166684"/>
            <a:ext cx="1082676" cy="385503"/>
          </a:xfrm>
          <a:prstGeom prst="rect">
            <a:avLst/>
          </a:prstGeom>
        </p:spPr>
      </p:pic>
      <p:sp>
        <p:nvSpPr>
          <p:cNvPr id="11" name="ZoneTexte 10">
            <a:extLst>
              <a:ext uri="{FF2B5EF4-FFF2-40B4-BE49-F238E27FC236}">
                <a16:creationId xmlns:a16="http://schemas.microsoft.com/office/drawing/2014/main" id="{A7F62BF7-AA92-4766-6450-FC72113E5C24}"/>
              </a:ext>
            </a:extLst>
          </p:cNvPr>
          <p:cNvSpPr txBox="1"/>
          <p:nvPr/>
        </p:nvSpPr>
        <p:spPr>
          <a:xfrm>
            <a:off x="5744519" y="2697685"/>
            <a:ext cx="351481" cy="138499"/>
          </a:xfrm>
          <a:prstGeom prst="rect">
            <a:avLst/>
          </a:prstGeom>
          <a:noFill/>
        </p:spPr>
        <p:txBody>
          <a:bodyPr wrap="square" rtlCol="0">
            <a:spAutoFit/>
          </a:bodyPr>
          <a:lstStyle/>
          <a:p>
            <a:r>
              <a:rPr lang="fr-FR" sz="300" dirty="0">
                <a:solidFill>
                  <a:schemeClr val="bg1"/>
                </a:solidFill>
              </a:rPr>
              <a:t>SERVEUR</a:t>
            </a:r>
            <a:endParaRPr lang="fr-FR" sz="1100" dirty="0">
              <a:solidFill>
                <a:schemeClr val="bg1"/>
              </a:solidFill>
            </a:endParaRPr>
          </a:p>
        </p:txBody>
      </p:sp>
      <p:sp>
        <p:nvSpPr>
          <p:cNvPr id="12" name="ZoneTexte 11">
            <a:extLst>
              <a:ext uri="{FF2B5EF4-FFF2-40B4-BE49-F238E27FC236}">
                <a16:creationId xmlns:a16="http://schemas.microsoft.com/office/drawing/2014/main" id="{09004DB6-E183-E869-66B3-2B7ED1E88B98}"/>
              </a:ext>
            </a:extLst>
          </p:cNvPr>
          <p:cNvSpPr txBox="1"/>
          <p:nvPr/>
        </p:nvSpPr>
        <p:spPr>
          <a:xfrm>
            <a:off x="5744518" y="3359435"/>
            <a:ext cx="351481" cy="138499"/>
          </a:xfrm>
          <a:prstGeom prst="rect">
            <a:avLst/>
          </a:prstGeom>
          <a:noFill/>
        </p:spPr>
        <p:txBody>
          <a:bodyPr wrap="square" rtlCol="0">
            <a:spAutoFit/>
          </a:bodyPr>
          <a:lstStyle/>
          <a:p>
            <a:r>
              <a:rPr lang="fr-FR" sz="300" dirty="0">
                <a:solidFill>
                  <a:schemeClr val="bg1"/>
                </a:solidFill>
              </a:rPr>
              <a:t>CLIENT</a:t>
            </a:r>
            <a:endParaRPr lang="fr-FR" sz="1100" dirty="0">
              <a:solidFill>
                <a:schemeClr val="bg1"/>
              </a:solidFill>
            </a:endParaRPr>
          </a:p>
        </p:txBody>
      </p:sp>
    </p:spTree>
    <p:extLst>
      <p:ext uri="{BB962C8B-B14F-4D97-AF65-F5344CB8AC3E}">
        <p14:creationId xmlns:p14="http://schemas.microsoft.com/office/powerpoint/2010/main" val="101323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Traduction GRAFCET → Normes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17/30</a:t>
            </a:r>
            <a:endParaRPr lang="en-US" sz="1200" dirty="0"/>
          </a:p>
        </p:txBody>
      </p:sp>
      <p:graphicFrame>
        <p:nvGraphicFramePr>
          <p:cNvPr id="18" name="Table 0"/>
          <p:cNvGraphicFramePr>
            <a:graphicFrameLocks noGrp="1"/>
          </p:cNvGraphicFramePr>
          <p:nvPr>
            <p:extLst>
              <p:ext uri="{D42A27DB-BD31-4B8C-83A1-F6EECF244321}">
                <p14:modId xmlns:p14="http://schemas.microsoft.com/office/powerpoint/2010/main" val="4174333881"/>
              </p:ext>
            </p:extLst>
          </p:nvPr>
        </p:nvGraphicFramePr>
        <p:xfrm>
          <a:off x="130630" y="1286760"/>
          <a:ext cx="5170713" cy="2569980"/>
        </p:xfrm>
        <a:graphic>
          <a:graphicData uri="http://schemas.openxmlformats.org/drawingml/2006/table">
            <a:tbl>
              <a:tblPr/>
              <a:tblGrid>
                <a:gridCol w="1723571">
                  <a:extLst>
                    <a:ext uri="{9D8B030D-6E8A-4147-A177-3AD203B41FA5}">
                      <a16:colId xmlns:a16="http://schemas.microsoft.com/office/drawing/2014/main" val="20000"/>
                    </a:ext>
                  </a:extLst>
                </a:gridCol>
                <a:gridCol w="1723571">
                  <a:extLst>
                    <a:ext uri="{9D8B030D-6E8A-4147-A177-3AD203B41FA5}">
                      <a16:colId xmlns:a16="http://schemas.microsoft.com/office/drawing/2014/main" val="20001"/>
                    </a:ext>
                  </a:extLst>
                </a:gridCol>
                <a:gridCol w="1723571">
                  <a:extLst>
                    <a:ext uri="{9D8B030D-6E8A-4147-A177-3AD203B41FA5}">
                      <a16:colId xmlns:a16="http://schemas.microsoft.com/office/drawing/2014/main" val="20002"/>
                    </a:ext>
                  </a:extLst>
                </a:gridCol>
              </a:tblGrid>
              <a:tr h="513996">
                <a:tc>
                  <a:txBody>
                    <a:bodyPr/>
                    <a:lstStyle/>
                    <a:p>
                      <a:pPr marL="0" indent="0" algn="ctr">
                        <a:buNone/>
                      </a:pPr>
                      <a:r>
                        <a:rPr lang="en-US" sz="1200" b="1" dirty="0">
                          <a:solidFill>
                            <a:srgbClr val="FFFFFF"/>
                          </a:solidFill>
                        </a:rPr>
                        <a:t>Concept GRAFCET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IEC 61131-3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IEC 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extLst>
                  <a:ext uri="{0D108BD9-81ED-4DB2-BD59-A6C34878D82A}">
                    <a16:rowId xmlns:a16="http://schemas.microsoft.com/office/drawing/2014/main" val="10000"/>
                  </a:ext>
                </a:extLst>
              </a:tr>
              <a:tr h="513996">
                <a:tc>
                  <a:txBody>
                    <a:bodyPr/>
                    <a:lstStyle/>
                    <a:p>
                      <a:pPr marL="0" indent="0" algn="ctr">
                        <a:buNone/>
                      </a:pPr>
                      <a:r>
                        <a:rPr lang="en-US" sz="1200" dirty="0">
                          <a:solidFill>
                            <a:srgbClr val="000000"/>
                          </a:solidFill>
                        </a:rPr>
                        <a:t>Étape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Étape SFC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État ECC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13996">
                <a:tc>
                  <a:txBody>
                    <a:bodyPr/>
                    <a:lstStyle/>
                    <a:p>
                      <a:pPr marL="0" indent="0" algn="ctr">
                        <a:buNone/>
                      </a:pPr>
                      <a:r>
                        <a:rPr lang="en-US" sz="1200" dirty="0">
                          <a:solidFill>
                            <a:srgbClr val="000000"/>
                          </a:solidFill>
                        </a:rPr>
                        <a:t>Transition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Transition SFC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Événement + Condition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3996">
                <a:tc>
                  <a:txBody>
                    <a:bodyPr/>
                    <a:lstStyle/>
                    <a:p>
                      <a:pPr marL="0" indent="0" algn="ctr">
                        <a:buNone/>
                      </a:pPr>
                      <a:r>
                        <a:rPr lang="en-US" sz="1200" dirty="0">
                          <a:solidFill>
                            <a:srgbClr val="000000"/>
                          </a:solidFill>
                        </a:rPr>
                        <a:t>Action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Action (C, S, R...)</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Algorithme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513996">
                <a:tc>
                  <a:txBody>
                    <a:bodyPr/>
                    <a:lstStyle/>
                    <a:p>
                      <a:pPr marL="0" indent="0" algn="ctr">
                        <a:buNone/>
                      </a:pPr>
                      <a:r>
                        <a:rPr lang="en-US" sz="1200" dirty="0">
                          <a:solidFill>
                            <a:srgbClr val="000000"/>
                          </a:solidFill>
                        </a:rPr>
                        <a:t>Parallélisme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Divergence ET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Blocs </a:t>
                      </a:r>
                      <a:r>
                        <a:rPr lang="en-US" sz="1200" dirty="0" err="1">
                          <a:solidFill>
                            <a:srgbClr val="000000"/>
                          </a:solidFill>
                        </a:rPr>
                        <a:t>séparés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5" name="Picture 2" descr="Polytech Tours - Polytech Tours, école d'ingénieurs">
            <a:extLst>
              <a:ext uri="{FF2B5EF4-FFF2-40B4-BE49-F238E27FC236}">
                <a16:creationId xmlns:a16="http://schemas.microsoft.com/office/drawing/2014/main" id="{6A7C4BA2-AEE4-37A3-6F34-E098DA07B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descr="Une image contenant texte, capture d’écran, diagramme, Police&#10;&#10;Le contenu généré par l’IA peut être incorrect.">
            <a:extLst>
              <a:ext uri="{FF2B5EF4-FFF2-40B4-BE49-F238E27FC236}">
                <a16:creationId xmlns:a16="http://schemas.microsoft.com/office/drawing/2014/main" id="{04D01A81-CCE9-DF1A-D372-3E4255B766E1}"/>
              </a:ext>
            </a:extLst>
          </p:cNvPr>
          <p:cNvPicPr>
            <a:picLocks noChangeAspect="1"/>
          </p:cNvPicPr>
          <p:nvPr/>
        </p:nvPicPr>
        <p:blipFill>
          <a:blip r:embed="rId4"/>
          <a:stretch>
            <a:fillRect/>
          </a:stretch>
        </p:blipFill>
        <p:spPr>
          <a:xfrm>
            <a:off x="5454278" y="1024128"/>
            <a:ext cx="3689722" cy="33124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AF17-098B-D363-CC73-EC9A3037C155}"/>
            </a:ext>
          </a:extLst>
        </p:cNvPr>
        <p:cNvGrpSpPr/>
        <p:nvPr/>
      </p:nvGrpSpPr>
      <p:grpSpPr>
        <a:xfrm>
          <a:off x="0" y="0"/>
          <a:ext cx="0" cy="0"/>
          <a:chOff x="0" y="0"/>
          <a:chExt cx="0" cy="0"/>
        </a:xfrm>
      </p:grpSpPr>
      <p:pic>
        <p:nvPicPr>
          <p:cNvPr id="12" name="Image 11" descr="Une image contenant texte, capture d’écran, diagramme, Police&#10;&#10;Le contenu généré par l’IA peut être incorrect.">
            <a:extLst>
              <a:ext uri="{FF2B5EF4-FFF2-40B4-BE49-F238E27FC236}">
                <a16:creationId xmlns:a16="http://schemas.microsoft.com/office/drawing/2014/main" id="{114533D5-76F5-C9ED-90CF-F393C5877951}"/>
              </a:ext>
            </a:extLst>
          </p:cNvPr>
          <p:cNvPicPr>
            <a:picLocks noChangeAspect="1"/>
          </p:cNvPicPr>
          <p:nvPr/>
        </p:nvPicPr>
        <p:blipFill>
          <a:blip r:embed="rId3"/>
          <a:stretch>
            <a:fillRect/>
          </a:stretch>
        </p:blipFill>
        <p:spPr>
          <a:xfrm>
            <a:off x="1300557" y="822960"/>
            <a:ext cx="6143286" cy="4204589"/>
          </a:xfrm>
          <a:prstGeom prst="rect">
            <a:avLst/>
          </a:prstGeom>
        </p:spPr>
      </p:pic>
      <p:sp>
        <p:nvSpPr>
          <p:cNvPr id="2" name="Shape 0">
            <a:extLst>
              <a:ext uri="{FF2B5EF4-FFF2-40B4-BE49-F238E27FC236}">
                <a16:creationId xmlns:a16="http://schemas.microsoft.com/office/drawing/2014/main" id="{A88B2A4A-DEC8-FF2D-C06B-7BB715DF56D7}"/>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7DAB3C5D-7108-AFCB-3FDC-3409CADD9636}"/>
              </a:ext>
            </a:extLst>
          </p:cNvPr>
          <p:cNvSpPr/>
          <p:nvPr/>
        </p:nvSpPr>
        <p:spPr>
          <a:xfrm>
            <a:off x="457200" y="274320"/>
            <a:ext cx="8229600" cy="548640"/>
          </a:xfrm>
          <a:prstGeom prst="rect">
            <a:avLst/>
          </a:prstGeom>
          <a:noFill/>
          <a:ln/>
        </p:spPr>
        <p:txBody>
          <a:bodyPr wrap="square" lIns="0" tIns="0" rIns="0" bIns="0" rtlCol="0" anchor="ctr"/>
          <a:lstStyle/>
          <a:p>
            <a:r>
              <a:rPr lang="en-US" sz="2800" b="1" dirty="0">
                <a:solidFill>
                  <a:srgbClr val="1E3A5F"/>
                </a:solidFill>
              </a:rPr>
              <a:t>Traduction GRAFCET → </a:t>
            </a:r>
            <a:r>
              <a:rPr lang="en-US" sz="2800" b="1" dirty="0" err="1">
                <a:solidFill>
                  <a:srgbClr val="1E3A5F"/>
                </a:solidFill>
              </a:rPr>
              <a:t>Norme</a:t>
            </a:r>
            <a:r>
              <a:rPr lang="en-US" sz="2800" b="1" dirty="0">
                <a:solidFill>
                  <a:srgbClr val="1E3A5F"/>
                </a:solidFill>
              </a:rPr>
              <a:t> 61499</a:t>
            </a:r>
            <a:endParaRPr lang="en-US" sz="2800" dirty="0"/>
          </a:p>
        </p:txBody>
      </p:sp>
      <p:sp>
        <p:nvSpPr>
          <p:cNvPr id="4" name="Text 2">
            <a:extLst>
              <a:ext uri="{FF2B5EF4-FFF2-40B4-BE49-F238E27FC236}">
                <a16:creationId xmlns:a16="http://schemas.microsoft.com/office/drawing/2014/main" id="{94FE35BF-9C75-2CC5-C406-27EB4C5896E8}"/>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18/30</a:t>
            </a:r>
            <a:endParaRPr lang="en-US" sz="1200" dirty="0"/>
          </a:p>
        </p:txBody>
      </p:sp>
      <p:pic>
        <p:nvPicPr>
          <p:cNvPr id="5" name="Picture 2" descr="Polytech Tours - Polytech Tours, école d'ingénieurs">
            <a:extLst>
              <a:ext uri="{FF2B5EF4-FFF2-40B4-BE49-F238E27FC236}">
                <a16:creationId xmlns:a16="http://schemas.microsoft.com/office/drawing/2014/main" id="{EBFA1745-4DD4-144F-CCFB-72583F149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texte, capture d’écran, diagramme, Police&#10;&#10;Le contenu généré par l’IA peut être incorrect.">
            <a:extLst>
              <a:ext uri="{FF2B5EF4-FFF2-40B4-BE49-F238E27FC236}">
                <a16:creationId xmlns:a16="http://schemas.microsoft.com/office/drawing/2014/main" id="{F90F61BA-702D-9199-1207-45A0A519D1AE}"/>
              </a:ext>
            </a:extLst>
          </p:cNvPr>
          <p:cNvPicPr>
            <a:picLocks noChangeAspect="1"/>
          </p:cNvPicPr>
          <p:nvPr/>
        </p:nvPicPr>
        <p:blipFill>
          <a:blip r:embed="rId5"/>
          <a:stretch>
            <a:fillRect/>
          </a:stretch>
        </p:blipFill>
        <p:spPr>
          <a:xfrm>
            <a:off x="1823447" y="882163"/>
            <a:ext cx="5255447" cy="4145386"/>
          </a:xfrm>
          <a:prstGeom prst="rect">
            <a:avLst/>
          </a:prstGeom>
        </p:spPr>
      </p:pic>
    </p:spTree>
    <p:extLst>
      <p:ext uri="{BB962C8B-B14F-4D97-AF65-F5344CB8AC3E}">
        <p14:creationId xmlns:p14="http://schemas.microsoft.com/office/powerpoint/2010/main" val="24207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 decel="100000"/>
                                        <p:tgtEl>
                                          <p:spTgt spid="12"/>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2"/>
                                        </p:tgtEl>
                                        <p:attrNameLst>
                                          <p:attrName>ppt_y</p:attrName>
                                        </p:attrNameLst>
                                      </p:cBhvr>
                                      <p:tavLst>
                                        <p:tav tm="0">
                                          <p:val>
                                            <p:strVal val="ppt_y"/>
                                          </p:val>
                                        </p:tav>
                                        <p:tav tm="100000">
                                          <p:val>
                                            <p:strVal val="ppt_y+1"/>
                                          </p:val>
                                        </p:tav>
                                      </p:tavLst>
                                    </p:anim>
                                    <p:set>
                                      <p:cBhvr>
                                        <p:cTn id="10" dur="1" fill="hold">
                                          <p:stCondLst>
                                            <p:cond delay="9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8">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Analyse des risques</a:t>
            </a:r>
            <a:endParaRPr lang="en-US" sz="2800" dirty="0"/>
          </a:p>
        </p:txBody>
      </p:sp>
      <p:pic>
        <p:nvPicPr>
          <p:cNvPr id="5" name="Picture 2" descr="Polytech Tours - Polytech Tours, école d'ingénieurs">
            <a:extLst>
              <a:ext uri="{FF2B5EF4-FFF2-40B4-BE49-F238E27FC236}">
                <a16:creationId xmlns:a16="http://schemas.microsoft.com/office/drawing/2014/main" id="{BD45E734-F962-9556-6158-288BA896F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15E4735A-3FEA-B8C1-8998-559AAABDBB44}"/>
              </a:ext>
            </a:extLst>
          </p:cNvPr>
          <p:cNvPicPr>
            <a:picLocks noChangeAspect="1"/>
          </p:cNvPicPr>
          <p:nvPr/>
        </p:nvPicPr>
        <p:blipFill>
          <a:blip r:embed="rId4"/>
          <a:stretch>
            <a:fillRect/>
          </a:stretch>
        </p:blipFill>
        <p:spPr>
          <a:xfrm>
            <a:off x="212942" y="2356440"/>
            <a:ext cx="8802666" cy="2651649"/>
          </a:xfrm>
          <a:prstGeom prst="rect">
            <a:avLst/>
          </a:prstGeom>
        </p:spPr>
      </p:pic>
      <p:graphicFrame>
        <p:nvGraphicFramePr>
          <p:cNvPr id="11" name="Objet 10">
            <a:extLst>
              <a:ext uri="{FF2B5EF4-FFF2-40B4-BE49-F238E27FC236}">
                <a16:creationId xmlns:a16="http://schemas.microsoft.com/office/drawing/2014/main" id="{BF645E62-04CE-CB1F-9C3B-D60F6F47CB2B}"/>
              </a:ext>
            </a:extLst>
          </p:cNvPr>
          <p:cNvGraphicFramePr>
            <a:graphicFrameLocks noChangeAspect="1"/>
          </p:cNvGraphicFramePr>
          <p:nvPr>
            <p:extLst>
              <p:ext uri="{D42A27DB-BD31-4B8C-83A1-F6EECF244321}">
                <p14:modId xmlns:p14="http://schemas.microsoft.com/office/powerpoint/2010/main" val="2801435184"/>
              </p:ext>
            </p:extLst>
          </p:nvPr>
        </p:nvGraphicFramePr>
        <p:xfrm>
          <a:off x="4446740" y="1024128"/>
          <a:ext cx="4568868" cy="1084138"/>
        </p:xfrm>
        <a:graphic>
          <a:graphicData uri="http://schemas.openxmlformats.org/presentationml/2006/ole">
            <mc:AlternateContent xmlns:mc="http://schemas.openxmlformats.org/markup-compatibility/2006">
              <mc:Choice xmlns:v="urn:schemas-microsoft-com:vml" Requires="v">
                <p:oleObj name="Feuille de calcul" r:id="rId5" imgW="5994400" imgH="1422400" progId="Excel.Sheet.12">
                  <p:embed/>
                </p:oleObj>
              </mc:Choice>
              <mc:Fallback>
                <p:oleObj name="Feuille de calcul" r:id="rId5" imgW="5994400" imgH="1422400" progId="Excel.Sheet.12">
                  <p:embed/>
                  <p:pic>
                    <p:nvPicPr>
                      <p:cNvPr id="11" name="Objet 10">
                        <a:extLst>
                          <a:ext uri="{FF2B5EF4-FFF2-40B4-BE49-F238E27FC236}">
                            <a16:creationId xmlns:a16="http://schemas.microsoft.com/office/drawing/2014/main" id="{BF645E62-04CE-CB1F-9C3B-D60F6F47CB2B}"/>
                          </a:ext>
                        </a:extLst>
                      </p:cNvPr>
                      <p:cNvPicPr/>
                      <p:nvPr/>
                    </p:nvPicPr>
                    <p:blipFill>
                      <a:blip r:embed="rId6"/>
                      <a:stretch>
                        <a:fillRect/>
                      </a:stretch>
                    </p:blipFill>
                    <p:spPr>
                      <a:xfrm>
                        <a:off x="4446740" y="1024128"/>
                        <a:ext cx="4568868" cy="1084138"/>
                      </a:xfrm>
                      <a:prstGeom prst="rect">
                        <a:avLst/>
                      </a:prstGeom>
                    </p:spPr>
                  </p:pic>
                </p:oleObj>
              </mc:Fallback>
            </mc:AlternateContent>
          </a:graphicData>
        </a:graphic>
      </p:graphicFrame>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19/30</a:t>
            </a:r>
            <a:endParaRPr lang="en-US" sz="1200" dirty="0"/>
          </a:p>
        </p:txBody>
      </p:sp>
      <p:graphicFrame>
        <p:nvGraphicFramePr>
          <p:cNvPr id="12" name="Tableau 11">
            <a:extLst>
              <a:ext uri="{FF2B5EF4-FFF2-40B4-BE49-F238E27FC236}">
                <a16:creationId xmlns:a16="http://schemas.microsoft.com/office/drawing/2014/main" id="{6547802E-B6D8-287F-FE56-0EAF6A44F26E}"/>
              </a:ext>
            </a:extLst>
          </p:cNvPr>
          <p:cNvGraphicFramePr>
            <a:graphicFrameLocks noGrp="1"/>
          </p:cNvGraphicFramePr>
          <p:nvPr>
            <p:extLst>
              <p:ext uri="{D42A27DB-BD31-4B8C-83A1-F6EECF244321}">
                <p14:modId xmlns:p14="http://schemas.microsoft.com/office/powerpoint/2010/main" val="1219998665"/>
              </p:ext>
            </p:extLst>
          </p:nvPr>
        </p:nvGraphicFramePr>
        <p:xfrm>
          <a:off x="212942" y="822960"/>
          <a:ext cx="4133590" cy="1461449"/>
        </p:xfrm>
        <a:graphic>
          <a:graphicData uri="http://schemas.openxmlformats.org/drawingml/2006/table">
            <a:tbl>
              <a:tblPr>
                <a:tableStyleId>{5C22544A-7EE6-4342-B048-85BDC9FD1C3A}</a:tableStyleId>
              </a:tblPr>
              <a:tblGrid>
                <a:gridCol w="243907">
                  <a:extLst>
                    <a:ext uri="{9D8B030D-6E8A-4147-A177-3AD203B41FA5}">
                      <a16:colId xmlns:a16="http://schemas.microsoft.com/office/drawing/2014/main" val="3628016339"/>
                    </a:ext>
                  </a:extLst>
                </a:gridCol>
                <a:gridCol w="3889683">
                  <a:extLst>
                    <a:ext uri="{9D8B030D-6E8A-4147-A177-3AD203B41FA5}">
                      <a16:colId xmlns:a16="http://schemas.microsoft.com/office/drawing/2014/main" val="1320706557"/>
                    </a:ext>
                  </a:extLst>
                </a:gridCol>
              </a:tblGrid>
              <a:tr h="221294">
                <a:tc>
                  <a:txBody>
                    <a:bodyPr/>
                    <a:lstStyle/>
                    <a:p>
                      <a:pPr algn="l" fontAlgn="b">
                        <a:buNone/>
                      </a:pPr>
                      <a:r>
                        <a:rPr lang="fr-FR" sz="1100" b="1" u="none" strike="noStrike" dirty="0">
                          <a:effectLst/>
                        </a:rPr>
                        <a:t>ID</a:t>
                      </a:r>
                      <a:endParaRPr lang="fr-FR"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buNone/>
                      </a:pPr>
                      <a:r>
                        <a:rPr lang="fr-FR" sz="1100" b="1" u="none" strike="noStrike" dirty="0">
                          <a:effectLst/>
                        </a:rPr>
                        <a:t>Risques</a:t>
                      </a:r>
                      <a:endParaRPr lang="fr-FR" sz="11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000449"/>
                  </a:ext>
                </a:extLst>
              </a:tr>
              <a:tr h="177035">
                <a:tc>
                  <a:txBody>
                    <a:bodyPr/>
                    <a:lstStyle/>
                    <a:p>
                      <a:pPr algn="l" fontAlgn="b">
                        <a:buNone/>
                      </a:pPr>
                      <a:r>
                        <a:rPr lang="fr-FR" sz="1100" u="none" strike="noStrike">
                          <a:effectLst/>
                        </a:rPr>
                        <a:t>R1</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Difficulté configuration Modbus TCP (SoftPLC ↔ Factory I/O)</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822634"/>
                  </a:ext>
                </a:extLst>
              </a:tr>
              <a:tr h="165970">
                <a:tc>
                  <a:txBody>
                    <a:bodyPr/>
                    <a:lstStyle/>
                    <a:p>
                      <a:pPr algn="l" fontAlgn="b">
                        <a:buNone/>
                      </a:pPr>
                      <a:r>
                        <a:rPr lang="fr-FR" sz="1100" u="none" strike="noStrike">
                          <a:effectLst/>
                        </a:rPr>
                        <a:t>R2</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Synchronisation instable entre événements EAE et Factory IO</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670628"/>
                  </a:ext>
                </a:extLst>
              </a:tr>
              <a:tr h="165970">
                <a:tc>
                  <a:txBody>
                    <a:bodyPr/>
                    <a:lstStyle/>
                    <a:p>
                      <a:pPr algn="l" fontAlgn="b">
                        <a:buNone/>
                      </a:pPr>
                      <a:r>
                        <a:rPr lang="fr-FR" sz="1100" u="none" strike="noStrike">
                          <a:effectLst/>
                        </a:rPr>
                        <a:t>R3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Complexité CAT / Blocs EAE (REQ/CNF, événements mal chaînés)</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3468577"/>
                  </a:ext>
                </a:extLst>
              </a:tr>
              <a:tr h="165970">
                <a:tc>
                  <a:txBody>
                    <a:bodyPr/>
                    <a:lstStyle/>
                    <a:p>
                      <a:pPr algn="l" fontAlgn="b">
                        <a:buNone/>
                      </a:pPr>
                      <a:r>
                        <a:rPr lang="fr-FR" sz="1100" u="none" strike="noStrike">
                          <a:effectLst/>
                        </a:rPr>
                        <a:t>R4</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Retard dans le développement IEC61499 (EAE)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5039702"/>
                  </a:ext>
                </a:extLst>
              </a:tr>
              <a:tr h="165970">
                <a:tc>
                  <a:txBody>
                    <a:bodyPr/>
                    <a:lstStyle/>
                    <a:p>
                      <a:pPr algn="l" fontAlgn="b">
                        <a:buNone/>
                      </a:pPr>
                      <a:r>
                        <a:rPr lang="fr-FR" sz="1100" u="none" strike="noStrike">
                          <a:effectLst/>
                        </a:rPr>
                        <a:t>R5</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Manque de documentation Schneider / IEC61499</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1982969"/>
                  </a:ext>
                </a:extLst>
              </a:tr>
              <a:tr h="165970">
                <a:tc>
                  <a:txBody>
                    <a:bodyPr/>
                    <a:lstStyle/>
                    <a:p>
                      <a:pPr algn="l" fontAlgn="b">
                        <a:buNone/>
                      </a:pPr>
                      <a:r>
                        <a:rPr lang="fr-FR" sz="1100" u="none" strike="noStrike">
                          <a:effectLst/>
                        </a:rPr>
                        <a:t>R6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Communication inefficace avec encadrants</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9439929"/>
                  </a:ext>
                </a:extLst>
              </a:tr>
              <a:tr h="165970">
                <a:tc>
                  <a:txBody>
                    <a:bodyPr/>
                    <a:lstStyle/>
                    <a:p>
                      <a:pPr algn="l" fontAlgn="b">
                        <a:buNone/>
                      </a:pPr>
                      <a:r>
                        <a:rPr lang="fr-FR" sz="1100" u="none" strike="noStrike">
                          <a:effectLst/>
                        </a:rPr>
                        <a:t>R7</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dirty="0">
                          <a:effectLst/>
                        </a:rPr>
                        <a:t>Incompatibilité / bugs </a:t>
                      </a:r>
                      <a:r>
                        <a:rPr lang="fr-FR" sz="1100" u="none" strike="noStrike" dirty="0" err="1">
                          <a:effectLst/>
                        </a:rPr>
                        <a:t>Factory</a:t>
                      </a:r>
                      <a:r>
                        <a:rPr lang="fr-FR" sz="1100" u="none" strike="noStrike" dirty="0">
                          <a:effectLst/>
                        </a:rPr>
                        <a:t> IO – </a:t>
                      </a:r>
                      <a:r>
                        <a:rPr lang="fr-FR" sz="1100" u="none" strike="noStrike" dirty="0" err="1">
                          <a:effectLst/>
                        </a:rPr>
                        <a:t>SoftPLC</a:t>
                      </a:r>
                      <a:r>
                        <a:rPr lang="fr-FR" sz="1100" u="none" strike="noStrike" dirty="0">
                          <a:effectLst/>
                        </a:rPr>
                        <a:t> – EAE</a:t>
                      </a:r>
                      <a:endParaRPr lang="fr-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581763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Sommaire</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2/30</a:t>
            </a:r>
            <a:endParaRPr lang="en-US" sz="1200" dirty="0"/>
          </a:p>
        </p:txBody>
      </p:sp>
      <p:sp>
        <p:nvSpPr>
          <p:cNvPr id="5" name="Text 3"/>
          <p:cNvSpPr/>
          <p:nvPr/>
        </p:nvSpPr>
        <p:spPr>
          <a:xfrm>
            <a:off x="457200" y="100584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01</a:t>
            </a:r>
            <a:endParaRPr lang="en-US" sz="1800" dirty="0"/>
          </a:p>
        </p:txBody>
      </p:sp>
      <p:sp>
        <p:nvSpPr>
          <p:cNvPr id="6" name="Text 4"/>
          <p:cNvSpPr/>
          <p:nvPr/>
        </p:nvSpPr>
        <p:spPr>
          <a:xfrm>
            <a:off x="1097280" y="1005840"/>
            <a:ext cx="3474720" cy="548640"/>
          </a:xfrm>
          <a:prstGeom prst="rect">
            <a:avLst/>
          </a:prstGeom>
          <a:noFill/>
          <a:ln/>
        </p:spPr>
        <p:txBody>
          <a:bodyPr wrap="square" lIns="0" tIns="0" rIns="0" bIns="0" rtlCol="0" anchor="ctr"/>
          <a:lstStyle/>
          <a:p>
            <a:pPr marL="0" indent="0">
              <a:buNone/>
            </a:pPr>
            <a:r>
              <a:rPr lang="en-US" sz="1600" dirty="0">
                <a:solidFill>
                  <a:srgbClr val="1E3A5F"/>
                </a:solidFill>
              </a:rPr>
              <a:t>Contexte &amp; Équipe</a:t>
            </a:r>
            <a:endParaRPr lang="en-US" sz="1600" dirty="0"/>
          </a:p>
        </p:txBody>
      </p:sp>
      <p:sp>
        <p:nvSpPr>
          <p:cNvPr id="7" name="Text 5"/>
          <p:cNvSpPr/>
          <p:nvPr/>
        </p:nvSpPr>
        <p:spPr>
          <a:xfrm>
            <a:off x="4754880" y="100584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02</a:t>
            </a:r>
            <a:endParaRPr lang="en-US" sz="1800" dirty="0"/>
          </a:p>
        </p:txBody>
      </p:sp>
      <p:sp>
        <p:nvSpPr>
          <p:cNvPr id="8" name="Text 6"/>
          <p:cNvSpPr/>
          <p:nvPr/>
        </p:nvSpPr>
        <p:spPr>
          <a:xfrm>
            <a:off x="5394960" y="1005840"/>
            <a:ext cx="3474720" cy="548640"/>
          </a:xfrm>
          <a:prstGeom prst="rect">
            <a:avLst/>
          </a:prstGeom>
          <a:noFill/>
          <a:ln/>
        </p:spPr>
        <p:txBody>
          <a:bodyPr wrap="square" lIns="0" tIns="0" rIns="0" bIns="0" rtlCol="0" anchor="ctr"/>
          <a:lstStyle/>
          <a:p>
            <a:pPr marL="0" indent="0">
              <a:buNone/>
            </a:pPr>
            <a:r>
              <a:rPr lang="en-US" sz="1600" dirty="0">
                <a:solidFill>
                  <a:srgbClr val="1E3A5F"/>
                </a:solidFill>
              </a:rPr>
              <a:t>Problématique &amp; Enjeux</a:t>
            </a:r>
            <a:endParaRPr lang="en-US" sz="1600" dirty="0"/>
          </a:p>
        </p:txBody>
      </p:sp>
      <p:sp>
        <p:nvSpPr>
          <p:cNvPr id="9" name="Text 7"/>
          <p:cNvSpPr/>
          <p:nvPr/>
        </p:nvSpPr>
        <p:spPr>
          <a:xfrm>
            <a:off x="457200" y="178308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03</a:t>
            </a:r>
            <a:endParaRPr lang="en-US" sz="1800" dirty="0"/>
          </a:p>
        </p:txBody>
      </p:sp>
      <p:sp>
        <p:nvSpPr>
          <p:cNvPr id="10" name="Text 8"/>
          <p:cNvSpPr/>
          <p:nvPr/>
        </p:nvSpPr>
        <p:spPr>
          <a:xfrm>
            <a:off x="1097280" y="1783080"/>
            <a:ext cx="3474720" cy="548640"/>
          </a:xfrm>
          <a:prstGeom prst="rect">
            <a:avLst/>
          </a:prstGeom>
          <a:noFill/>
          <a:ln/>
        </p:spPr>
        <p:txBody>
          <a:bodyPr wrap="square" lIns="0" tIns="0" rIns="0" bIns="0" rtlCol="0" anchor="ctr"/>
          <a:lstStyle/>
          <a:p>
            <a:pPr marL="0" indent="0">
              <a:buNone/>
            </a:pPr>
            <a:r>
              <a:rPr lang="en-US" sz="1600" dirty="0">
                <a:solidFill>
                  <a:srgbClr val="1E3A5F"/>
                </a:solidFill>
              </a:rPr>
              <a:t>Cahier des charges</a:t>
            </a:r>
            <a:endParaRPr lang="en-US" sz="1600" dirty="0"/>
          </a:p>
        </p:txBody>
      </p:sp>
      <p:sp>
        <p:nvSpPr>
          <p:cNvPr id="11" name="Text 9"/>
          <p:cNvSpPr/>
          <p:nvPr/>
        </p:nvSpPr>
        <p:spPr>
          <a:xfrm>
            <a:off x="4754880" y="178308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04</a:t>
            </a:r>
            <a:endParaRPr lang="en-US" sz="1800" dirty="0"/>
          </a:p>
        </p:txBody>
      </p:sp>
      <p:sp>
        <p:nvSpPr>
          <p:cNvPr id="12" name="Text 10"/>
          <p:cNvSpPr/>
          <p:nvPr/>
        </p:nvSpPr>
        <p:spPr>
          <a:xfrm>
            <a:off x="5394960" y="1783080"/>
            <a:ext cx="3474720" cy="548640"/>
          </a:xfrm>
          <a:prstGeom prst="rect">
            <a:avLst/>
          </a:prstGeom>
          <a:noFill/>
          <a:ln/>
        </p:spPr>
        <p:txBody>
          <a:bodyPr wrap="square" lIns="0" tIns="0" rIns="0" bIns="0" rtlCol="0" anchor="ctr"/>
          <a:lstStyle/>
          <a:p>
            <a:pPr marL="0" indent="0">
              <a:buNone/>
            </a:pPr>
            <a:r>
              <a:rPr lang="en-US" sz="1600" dirty="0">
                <a:solidFill>
                  <a:srgbClr val="1E3A5F"/>
                </a:solidFill>
              </a:rPr>
              <a:t>Organisation &amp; Planning</a:t>
            </a:r>
            <a:endParaRPr lang="en-US" sz="1600" dirty="0"/>
          </a:p>
        </p:txBody>
      </p:sp>
      <p:sp>
        <p:nvSpPr>
          <p:cNvPr id="13" name="Text 11"/>
          <p:cNvSpPr/>
          <p:nvPr/>
        </p:nvSpPr>
        <p:spPr>
          <a:xfrm>
            <a:off x="457200" y="256032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05</a:t>
            </a:r>
            <a:endParaRPr lang="en-US" sz="1800" dirty="0"/>
          </a:p>
        </p:txBody>
      </p:sp>
      <p:sp>
        <p:nvSpPr>
          <p:cNvPr id="14" name="Text 12"/>
          <p:cNvSpPr/>
          <p:nvPr/>
        </p:nvSpPr>
        <p:spPr>
          <a:xfrm>
            <a:off x="1097280" y="2560320"/>
            <a:ext cx="3474720" cy="548640"/>
          </a:xfrm>
          <a:prstGeom prst="rect">
            <a:avLst/>
          </a:prstGeom>
          <a:noFill/>
          <a:ln/>
        </p:spPr>
        <p:txBody>
          <a:bodyPr wrap="square" lIns="0" tIns="0" rIns="0" bIns="0" rtlCol="0" anchor="ctr"/>
          <a:lstStyle/>
          <a:p>
            <a:pPr marL="0" indent="0">
              <a:buNone/>
            </a:pPr>
            <a:r>
              <a:rPr lang="en-US" sz="1600" dirty="0">
                <a:solidFill>
                  <a:srgbClr val="1E3A5F"/>
                </a:solidFill>
              </a:rPr>
              <a:t>Architecture &amp; Conception</a:t>
            </a:r>
            <a:endParaRPr lang="en-US" sz="1600" dirty="0"/>
          </a:p>
        </p:txBody>
      </p:sp>
      <p:sp>
        <p:nvSpPr>
          <p:cNvPr id="15" name="Text 13"/>
          <p:cNvSpPr/>
          <p:nvPr/>
        </p:nvSpPr>
        <p:spPr>
          <a:xfrm>
            <a:off x="4754880" y="256032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06</a:t>
            </a:r>
            <a:endParaRPr lang="en-US" sz="1800" dirty="0"/>
          </a:p>
        </p:txBody>
      </p:sp>
      <p:sp>
        <p:nvSpPr>
          <p:cNvPr id="17" name="Text 15"/>
          <p:cNvSpPr/>
          <p:nvPr/>
        </p:nvSpPr>
        <p:spPr>
          <a:xfrm>
            <a:off x="457200" y="333756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07</a:t>
            </a:r>
            <a:endParaRPr lang="en-US" sz="1800" dirty="0"/>
          </a:p>
        </p:txBody>
      </p:sp>
      <p:sp>
        <p:nvSpPr>
          <p:cNvPr id="18" name="Text 16"/>
          <p:cNvSpPr/>
          <p:nvPr/>
        </p:nvSpPr>
        <p:spPr>
          <a:xfrm>
            <a:off x="5394960" y="2560320"/>
            <a:ext cx="3474720" cy="548640"/>
          </a:xfrm>
          <a:prstGeom prst="rect">
            <a:avLst/>
          </a:prstGeom>
          <a:noFill/>
          <a:ln/>
        </p:spPr>
        <p:txBody>
          <a:bodyPr wrap="square" lIns="0" tIns="0" rIns="0" bIns="0" rtlCol="0" anchor="ctr"/>
          <a:lstStyle/>
          <a:p>
            <a:pPr marL="0" indent="0">
              <a:buNone/>
            </a:pPr>
            <a:r>
              <a:rPr lang="en-US" sz="1600" dirty="0">
                <a:solidFill>
                  <a:srgbClr val="1E3A5F"/>
                </a:solidFill>
              </a:rPr>
              <a:t>Réalisation</a:t>
            </a:r>
            <a:endParaRPr lang="en-US" sz="1600" dirty="0"/>
          </a:p>
        </p:txBody>
      </p:sp>
      <p:sp>
        <p:nvSpPr>
          <p:cNvPr id="19" name="Text 17"/>
          <p:cNvSpPr/>
          <p:nvPr/>
        </p:nvSpPr>
        <p:spPr>
          <a:xfrm>
            <a:off x="4754880" y="333756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08</a:t>
            </a:r>
            <a:endParaRPr lang="en-US" sz="1800" dirty="0"/>
          </a:p>
        </p:txBody>
      </p:sp>
      <p:sp>
        <p:nvSpPr>
          <p:cNvPr id="20" name="Text 18"/>
          <p:cNvSpPr/>
          <p:nvPr/>
        </p:nvSpPr>
        <p:spPr>
          <a:xfrm>
            <a:off x="1097280" y="3337560"/>
            <a:ext cx="3474720" cy="548640"/>
          </a:xfrm>
          <a:prstGeom prst="rect">
            <a:avLst/>
          </a:prstGeom>
          <a:noFill/>
          <a:ln/>
        </p:spPr>
        <p:txBody>
          <a:bodyPr wrap="square" lIns="0" tIns="0" rIns="0" bIns="0" rtlCol="0" anchor="ctr"/>
          <a:lstStyle/>
          <a:p>
            <a:pPr marL="0" indent="0">
              <a:buNone/>
            </a:pPr>
            <a:r>
              <a:rPr lang="en-US" sz="1600" dirty="0">
                <a:solidFill>
                  <a:srgbClr val="1E3A5F"/>
                </a:solidFill>
              </a:rPr>
              <a:t>Tests &amp; Validation</a:t>
            </a:r>
            <a:endParaRPr lang="en-US" sz="1600" dirty="0"/>
          </a:p>
        </p:txBody>
      </p:sp>
      <p:sp>
        <p:nvSpPr>
          <p:cNvPr id="21" name="Text 19"/>
          <p:cNvSpPr/>
          <p:nvPr/>
        </p:nvSpPr>
        <p:spPr>
          <a:xfrm>
            <a:off x="457200" y="411480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09</a:t>
            </a:r>
            <a:endParaRPr lang="en-US" sz="1800" dirty="0"/>
          </a:p>
        </p:txBody>
      </p:sp>
      <p:sp>
        <p:nvSpPr>
          <p:cNvPr id="22" name="Text 20"/>
          <p:cNvSpPr/>
          <p:nvPr/>
        </p:nvSpPr>
        <p:spPr>
          <a:xfrm>
            <a:off x="5394960" y="3337560"/>
            <a:ext cx="3474720" cy="548640"/>
          </a:xfrm>
          <a:prstGeom prst="rect">
            <a:avLst/>
          </a:prstGeom>
          <a:noFill/>
          <a:ln/>
        </p:spPr>
        <p:txBody>
          <a:bodyPr wrap="square" lIns="0" tIns="0" rIns="0" bIns="0" rtlCol="0" anchor="ctr"/>
          <a:lstStyle/>
          <a:p>
            <a:pPr marL="0" indent="0">
              <a:buNone/>
            </a:pPr>
            <a:r>
              <a:rPr lang="en-US" sz="1600" dirty="0">
                <a:solidFill>
                  <a:srgbClr val="1E3A5F"/>
                </a:solidFill>
              </a:rPr>
              <a:t>Résultats &amp; Livrables</a:t>
            </a:r>
            <a:endParaRPr lang="en-US" sz="1600" dirty="0"/>
          </a:p>
        </p:txBody>
      </p:sp>
      <p:sp>
        <p:nvSpPr>
          <p:cNvPr id="24" name="Text 22"/>
          <p:cNvSpPr/>
          <p:nvPr/>
        </p:nvSpPr>
        <p:spPr>
          <a:xfrm>
            <a:off x="1097280" y="4083485"/>
            <a:ext cx="3474720" cy="548640"/>
          </a:xfrm>
          <a:prstGeom prst="rect">
            <a:avLst/>
          </a:prstGeom>
          <a:noFill/>
          <a:ln/>
        </p:spPr>
        <p:txBody>
          <a:bodyPr wrap="square" lIns="0" tIns="0" rIns="0" bIns="0" rtlCol="0" anchor="ctr"/>
          <a:lstStyle/>
          <a:p>
            <a:pPr marL="0" indent="0">
              <a:buNone/>
            </a:pPr>
            <a:r>
              <a:rPr lang="en-US" sz="1600" dirty="0">
                <a:solidFill>
                  <a:srgbClr val="1E3A5F"/>
                </a:solidFill>
              </a:rPr>
              <a:t>Bilan &amp; Perspectives</a:t>
            </a:r>
            <a:endParaRPr lang="en-US" sz="1600" dirty="0"/>
          </a:p>
        </p:txBody>
      </p:sp>
      <p:pic>
        <p:nvPicPr>
          <p:cNvPr id="25" name="Picture 2" descr="Polytech Tours - Polytech Tours, école d'ingénieurs">
            <a:extLst>
              <a:ext uri="{FF2B5EF4-FFF2-40B4-BE49-F238E27FC236}">
                <a16:creationId xmlns:a16="http://schemas.microsoft.com/office/drawing/2014/main" id="{4CDE4BFD-4FA7-C41C-72AB-8AAC216F7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06</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Réalisation</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20/30</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Ce qui a </a:t>
            </a:r>
            <a:r>
              <a:rPr lang="en-US" sz="2800" b="1" dirty="0" err="1">
                <a:solidFill>
                  <a:srgbClr val="1E3A5F"/>
                </a:solidFill>
              </a:rPr>
              <a:t>été</a:t>
            </a:r>
            <a:r>
              <a:rPr lang="en-US" sz="2800" b="1" dirty="0">
                <a:solidFill>
                  <a:srgbClr val="1E3A5F"/>
                </a:solidFill>
              </a:rPr>
              <a:t> </a:t>
            </a:r>
            <a:r>
              <a:rPr lang="en-US" sz="2800" b="1" dirty="0" err="1">
                <a:solidFill>
                  <a:srgbClr val="1E3A5F"/>
                </a:solidFill>
              </a:rPr>
              <a:t>réalisé</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21/30</a:t>
            </a:r>
            <a:endParaRPr lang="en-US" sz="1200" dirty="0"/>
          </a:p>
        </p:txBody>
      </p:sp>
      <p:sp>
        <p:nvSpPr>
          <p:cNvPr id="5" name="Shape 3"/>
          <p:cNvSpPr/>
          <p:nvPr/>
        </p:nvSpPr>
        <p:spPr>
          <a:xfrm>
            <a:off x="289932" y="1005840"/>
            <a:ext cx="4206240" cy="3476950"/>
          </a:xfrm>
          <a:prstGeom prst="rect">
            <a:avLst/>
          </a:prstGeom>
          <a:solidFill>
            <a:srgbClr val="FFFFFF"/>
          </a:solidFill>
          <a:ln w="25400">
            <a:solidFill>
              <a:srgbClr val="1E3A5F"/>
            </a:solidFill>
            <a:prstDash val="solid"/>
          </a:ln>
        </p:spPr>
        <p:txBody>
          <a:bodyPr/>
          <a:lstStyle/>
          <a:p>
            <a:endParaRPr lang="fr-FR"/>
          </a:p>
        </p:txBody>
      </p:sp>
      <p:sp>
        <p:nvSpPr>
          <p:cNvPr id="6" name="Shape 4"/>
          <p:cNvSpPr/>
          <p:nvPr/>
        </p:nvSpPr>
        <p:spPr>
          <a:xfrm>
            <a:off x="289932" y="1005840"/>
            <a:ext cx="91440" cy="3476950"/>
          </a:xfrm>
          <a:prstGeom prst="rect">
            <a:avLst/>
          </a:prstGeom>
          <a:solidFill>
            <a:srgbClr val="1E3A5F"/>
          </a:solidFill>
          <a:ln/>
        </p:spPr>
        <p:txBody>
          <a:bodyPr/>
          <a:lstStyle/>
          <a:p>
            <a:endParaRPr lang="fr-FR"/>
          </a:p>
        </p:txBody>
      </p:sp>
      <p:sp>
        <p:nvSpPr>
          <p:cNvPr id="7" name="Text 5"/>
          <p:cNvSpPr/>
          <p:nvPr/>
        </p:nvSpPr>
        <p:spPr>
          <a:xfrm>
            <a:off x="472812" y="1097280"/>
            <a:ext cx="3474720" cy="365760"/>
          </a:xfrm>
          <a:prstGeom prst="rect">
            <a:avLst/>
          </a:prstGeom>
          <a:noFill/>
          <a:ln/>
        </p:spPr>
        <p:txBody>
          <a:bodyPr wrap="square" lIns="0" tIns="0" rIns="0" bIns="0" rtlCol="0" anchor="ctr"/>
          <a:lstStyle/>
          <a:p>
            <a:pPr marL="0" indent="0">
              <a:buNone/>
            </a:pPr>
            <a:r>
              <a:rPr lang="en-US" sz="1400" b="1" dirty="0">
                <a:solidFill>
                  <a:srgbClr val="1E3A5F"/>
                </a:solidFill>
              </a:rPr>
              <a:t>IEC 61131-3 (ECE)</a:t>
            </a:r>
            <a:endParaRPr lang="en-US" sz="1400" dirty="0"/>
          </a:p>
        </p:txBody>
      </p:sp>
      <p:sp>
        <p:nvSpPr>
          <p:cNvPr id="8" name="Text 6"/>
          <p:cNvSpPr/>
          <p:nvPr/>
        </p:nvSpPr>
        <p:spPr>
          <a:xfrm>
            <a:off x="472812" y="1554480"/>
            <a:ext cx="3474720" cy="731520"/>
          </a:xfrm>
          <a:prstGeom prst="rect">
            <a:avLst/>
          </a:prstGeom>
          <a:noFill/>
          <a:ln/>
        </p:spPr>
        <p:txBody>
          <a:bodyPr wrap="square" lIns="0" tIns="0" rIns="0" bIns="0" rtlCol="0" anchor="t"/>
          <a:lstStyle/>
          <a:p>
            <a:pPr marL="0" indent="0">
              <a:buNone/>
            </a:pPr>
            <a:r>
              <a:rPr lang="en-US" sz="1200" dirty="0" err="1">
                <a:solidFill>
                  <a:srgbClr val="10B981"/>
                </a:solidFill>
              </a:rPr>
              <a:t>Programme</a:t>
            </a:r>
            <a:r>
              <a:rPr lang="en-US" sz="1200" dirty="0">
                <a:solidFill>
                  <a:srgbClr val="10B981"/>
                </a:solidFill>
              </a:rPr>
              <a:t> 100% fonctionnel</a:t>
            </a:r>
            <a:endParaRPr lang="en-US" sz="1200" dirty="0"/>
          </a:p>
          <a:p>
            <a:pPr marL="0" indent="0">
              <a:buNone/>
            </a:pPr>
            <a:r>
              <a:rPr lang="en-US" sz="1200" dirty="0">
                <a:solidFill>
                  <a:srgbClr val="64748B"/>
                </a:solidFill>
              </a:rPr>
              <a:t>• GRAFCET G7 complet</a:t>
            </a:r>
            <a:endParaRPr lang="en-US" sz="1200" dirty="0"/>
          </a:p>
          <a:p>
            <a:pPr marL="0" indent="0">
              <a:buNone/>
            </a:pPr>
            <a:r>
              <a:rPr lang="en-US" sz="1200" dirty="0">
                <a:solidFill>
                  <a:srgbClr val="64748B"/>
                </a:solidFill>
              </a:rPr>
              <a:t>• Tri 3 couleurs OK</a:t>
            </a:r>
            <a:endParaRPr lang="en-US" sz="1200" dirty="0"/>
          </a:p>
          <a:p>
            <a:pPr marL="0" indent="0">
              <a:buNone/>
            </a:pPr>
            <a:r>
              <a:rPr lang="en-US" sz="1200" dirty="0">
                <a:solidFill>
                  <a:srgbClr val="64748B"/>
                </a:solidFill>
              </a:rPr>
              <a:t>• 7h de développement</a:t>
            </a:r>
            <a:endParaRPr lang="en-US" sz="1200" dirty="0"/>
          </a:p>
        </p:txBody>
      </p:sp>
      <p:sp>
        <p:nvSpPr>
          <p:cNvPr id="9" name="Shape 7"/>
          <p:cNvSpPr/>
          <p:nvPr/>
        </p:nvSpPr>
        <p:spPr>
          <a:xfrm>
            <a:off x="4679051" y="1005840"/>
            <a:ext cx="4308831" cy="3476950"/>
          </a:xfrm>
          <a:prstGeom prst="rect">
            <a:avLst/>
          </a:prstGeom>
          <a:solidFill>
            <a:srgbClr val="FFFFFF"/>
          </a:solidFill>
          <a:ln w="25400">
            <a:solidFill>
              <a:srgbClr val="00A896"/>
            </a:solidFill>
            <a:prstDash val="solid"/>
          </a:ln>
        </p:spPr>
        <p:txBody>
          <a:bodyPr/>
          <a:lstStyle/>
          <a:p>
            <a:endParaRPr lang="fr-FR"/>
          </a:p>
        </p:txBody>
      </p:sp>
      <p:sp>
        <p:nvSpPr>
          <p:cNvPr id="10" name="Shape 8"/>
          <p:cNvSpPr/>
          <p:nvPr/>
        </p:nvSpPr>
        <p:spPr>
          <a:xfrm>
            <a:off x="4679052" y="1005840"/>
            <a:ext cx="90244" cy="3476950"/>
          </a:xfrm>
          <a:prstGeom prst="rect">
            <a:avLst/>
          </a:prstGeom>
          <a:solidFill>
            <a:srgbClr val="00A896"/>
          </a:solidFill>
          <a:ln/>
        </p:spPr>
        <p:txBody>
          <a:bodyPr/>
          <a:lstStyle/>
          <a:p>
            <a:endParaRPr lang="fr-FR"/>
          </a:p>
        </p:txBody>
      </p:sp>
      <p:sp>
        <p:nvSpPr>
          <p:cNvPr id="11" name="Text 9"/>
          <p:cNvSpPr/>
          <p:nvPr/>
        </p:nvSpPr>
        <p:spPr>
          <a:xfrm>
            <a:off x="4861932" y="1097280"/>
            <a:ext cx="3474720" cy="365760"/>
          </a:xfrm>
          <a:prstGeom prst="rect">
            <a:avLst/>
          </a:prstGeom>
          <a:noFill/>
          <a:ln/>
        </p:spPr>
        <p:txBody>
          <a:bodyPr wrap="square" lIns="0" tIns="0" rIns="0" bIns="0" rtlCol="0" anchor="ctr"/>
          <a:lstStyle/>
          <a:p>
            <a:pPr marL="0" indent="0">
              <a:buNone/>
            </a:pPr>
            <a:r>
              <a:rPr lang="en-US" sz="1400" b="1" dirty="0">
                <a:solidFill>
                  <a:srgbClr val="00A896"/>
                </a:solidFill>
              </a:rPr>
              <a:t>IEC 61499 (EAE)</a:t>
            </a:r>
            <a:endParaRPr lang="en-US" sz="1400" dirty="0"/>
          </a:p>
        </p:txBody>
      </p:sp>
      <p:sp>
        <p:nvSpPr>
          <p:cNvPr id="12" name="Text 10"/>
          <p:cNvSpPr/>
          <p:nvPr/>
        </p:nvSpPr>
        <p:spPr>
          <a:xfrm>
            <a:off x="4861932" y="1554480"/>
            <a:ext cx="3474720" cy="731520"/>
          </a:xfrm>
          <a:prstGeom prst="rect">
            <a:avLst/>
          </a:prstGeom>
          <a:noFill/>
          <a:ln/>
        </p:spPr>
        <p:txBody>
          <a:bodyPr wrap="square" lIns="0" tIns="0" rIns="0" bIns="0" rtlCol="0" anchor="t"/>
          <a:lstStyle/>
          <a:p>
            <a:pPr marL="0" indent="0">
              <a:buNone/>
            </a:pPr>
            <a:r>
              <a:rPr lang="en-US" sz="1200" dirty="0" err="1">
                <a:solidFill>
                  <a:srgbClr val="F59E0B"/>
                </a:solidFill>
              </a:rPr>
              <a:t>Programme</a:t>
            </a:r>
            <a:r>
              <a:rPr lang="en-US" sz="1200" dirty="0">
                <a:solidFill>
                  <a:srgbClr val="F59E0B"/>
                </a:solidFill>
              </a:rPr>
              <a:t> partiel</a:t>
            </a:r>
            <a:endParaRPr lang="en-US" sz="1200" dirty="0"/>
          </a:p>
          <a:p>
            <a:pPr marL="0" indent="0">
              <a:buNone/>
            </a:pPr>
            <a:r>
              <a:rPr lang="en-US" sz="1200" dirty="0">
                <a:solidFill>
                  <a:srgbClr val="64748B"/>
                </a:solidFill>
              </a:rPr>
              <a:t>• Tri vert/gris : OK</a:t>
            </a:r>
            <a:endParaRPr lang="en-US" sz="1200" dirty="0"/>
          </a:p>
          <a:p>
            <a:pPr marL="0" indent="0">
              <a:buNone/>
            </a:pPr>
            <a:r>
              <a:rPr lang="en-US" sz="1200" dirty="0">
                <a:solidFill>
                  <a:srgbClr val="64748B"/>
                </a:solidFill>
              </a:rPr>
              <a:t>• Bug pièces bleues consécutives</a:t>
            </a:r>
            <a:endParaRPr lang="en-US" sz="1200" dirty="0"/>
          </a:p>
          <a:p>
            <a:pPr marL="0" indent="0">
              <a:buNone/>
            </a:pPr>
            <a:r>
              <a:rPr lang="en-US" sz="1200" dirty="0">
                <a:solidFill>
                  <a:srgbClr val="64748B"/>
                </a:solidFill>
              </a:rPr>
              <a:t>• 34h de développement</a:t>
            </a:r>
            <a:endParaRPr lang="en-US" sz="1200" dirty="0"/>
          </a:p>
        </p:txBody>
      </p:sp>
      <p:pic>
        <p:nvPicPr>
          <p:cNvPr id="15" name="Picture 2" descr="Polytech Tours - Polytech Tours, école d'ingénieurs">
            <a:extLst>
              <a:ext uri="{FF2B5EF4-FFF2-40B4-BE49-F238E27FC236}">
                <a16:creationId xmlns:a16="http://schemas.microsoft.com/office/drawing/2014/main" id="{B744AE25-C727-86F5-73EB-38CC91CE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682E87D-09FA-E914-1E3E-4929362652FA}"/>
              </a:ext>
            </a:extLst>
          </p:cNvPr>
          <p:cNvPicPr>
            <a:picLocks noChangeAspect="1"/>
          </p:cNvPicPr>
          <p:nvPr/>
        </p:nvPicPr>
        <p:blipFill>
          <a:blip r:embed="rId4"/>
          <a:srcRect t="3165"/>
          <a:stretch>
            <a:fillRect/>
          </a:stretch>
        </p:blipFill>
        <p:spPr>
          <a:xfrm>
            <a:off x="4960548" y="2377440"/>
            <a:ext cx="3816496" cy="2022921"/>
          </a:xfrm>
          <a:prstGeom prst="rect">
            <a:avLst/>
          </a:prstGeom>
        </p:spPr>
      </p:pic>
      <p:pic>
        <p:nvPicPr>
          <p:cNvPr id="17" name="Image 16">
            <a:extLst>
              <a:ext uri="{FF2B5EF4-FFF2-40B4-BE49-F238E27FC236}">
                <a16:creationId xmlns:a16="http://schemas.microsoft.com/office/drawing/2014/main" id="{18EB42DD-F8D9-523D-CE26-221F28056B61}"/>
              </a:ext>
            </a:extLst>
          </p:cNvPr>
          <p:cNvPicPr>
            <a:picLocks noChangeAspect="1"/>
          </p:cNvPicPr>
          <p:nvPr/>
        </p:nvPicPr>
        <p:blipFill>
          <a:blip r:embed="rId5"/>
          <a:srcRect l="466" b="2271"/>
          <a:stretch>
            <a:fillRect/>
          </a:stretch>
        </p:blipFill>
        <p:spPr>
          <a:xfrm>
            <a:off x="726365" y="2468880"/>
            <a:ext cx="3333374" cy="17893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CEF6F89D-2505-A2FA-FF41-4E094367FC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CB1F653-994E-58EF-2FAC-ECE726F4FD25}"/>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07</a:t>
            </a:r>
          </a:p>
        </p:txBody>
      </p:sp>
      <p:sp>
        <p:nvSpPr>
          <p:cNvPr id="3" name="Text 1">
            <a:extLst>
              <a:ext uri="{FF2B5EF4-FFF2-40B4-BE49-F238E27FC236}">
                <a16:creationId xmlns:a16="http://schemas.microsoft.com/office/drawing/2014/main" id="{0369D352-E6A1-D6AC-F31E-5B45C71DC4DE}"/>
              </a:ext>
            </a:extLst>
          </p:cNvPr>
          <p:cNvSpPr/>
          <p:nvPr/>
        </p:nvSpPr>
        <p:spPr>
          <a:xfrm>
            <a:off x="457200" y="2926080"/>
            <a:ext cx="8229600" cy="548640"/>
          </a:xfrm>
          <a:prstGeom prst="rect">
            <a:avLst/>
          </a:prstGeom>
          <a:noFill/>
          <a:ln/>
        </p:spPr>
        <p:txBody>
          <a:bodyPr wrap="square" lIns="0" tIns="0" rIns="0" bIns="0" rtlCol="0" anchor="ctr"/>
          <a:lstStyle/>
          <a:p>
            <a:r>
              <a:rPr lang="en-US" sz="2000" dirty="0">
                <a:solidFill>
                  <a:srgbClr val="00A896"/>
                </a:solidFill>
              </a:rPr>
              <a:t>Tests &amp; Validation</a:t>
            </a:r>
          </a:p>
        </p:txBody>
      </p:sp>
      <p:sp>
        <p:nvSpPr>
          <p:cNvPr id="4" name="Text 2">
            <a:extLst>
              <a:ext uri="{FF2B5EF4-FFF2-40B4-BE49-F238E27FC236}">
                <a16:creationId xmlns:a16="http://schemas.microsoft.com/office/drawing/2014/main" id="{D05C6BC6-2D4F-FD07-32E3-769A642A9423}"/>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22/30</a:t>
            </a:r>
            <a:endParaRPr lang="en-US" sz="1200" dirty="0"/>
          </a:p>
        </p:txBody>
      </p:sp>
    </p:spTree>
    <p:extLst>
      <p:ext uri="{BB962C8B-B14F-4D97-AF65-F5344CB8AC3E}">
        <p14:creationId xmlns:p14="http://schemas.microsoft.com/office/powerpoint/2010/main" val="60425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177475"/>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Tests &amp; Validation</a:t>
            </a:r>
            <a:endParaRPr lang="en-US" sz="2800" dirty="0"/>
          </a:p>
        </p:txBody>
      </p:sp>
      <p:pic>
        <p:nvPicPr>
          <p:cNvPr id="5" name="Picture 2" descr="Polytech Tours - Polytech Tours, école d'ingénieurs">
            <a:extLst>
              <a:ext uri="{FF2B5EF4-FFF2-40B4-BE49-F238E27FC236}">
                <a16:creationId xmlns:a16="http://schemas.microsoft.com/office/drawing/2014/main" id="{02A25DE8-2BB2-9A00-1BCB-63E9FDDFE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76BAC2E-20F0-EAC9-89A5-7C4A9D8F6B35}"/>
              </a:ext>
            </a:extLst>
          </p:cNvPr>
          <p:cNvSpPr txBox="1"/>
          <p:nvPr/>
        </p:nvSpPr>
        <p:spPr>
          <a:xfrm>
            <a:off x="265814" y="669590"/>
            <a:ext cx="3433761" cy="338554"/>
          </a:xfrm>
          <a:prstGeom prst="rect">
            <a:avLst/>
          </a:prstGeom>
          <a:noFill/>
        </p:spPr>
        <p:txBody>
          <a:bodyPr wrap="none" rtlCol="0">
            <a:spAutoFit/>
          </a:bodyPr>
          <a:lstStyle/>
          <a:p>
            <a:r>
              <a:rPr lang="fr-FR" sz="1600" dirty="0"/>
              <a:t>Tests Unitaires et d’intégrations (ECE) : </a:t>
            </a:r>
          </a:p>
        </p:txBody>
      </p:sp>
      <p:sp>
        <p:nvSpPr>
          <p:cNvPr id="9" name="ZoneTexte 8">
            <a:extLst>
              <a:ext uri="{FF2B5EF4-FFF2-40B4-BE49-F238E27FC236}">
                <a16:creationId xmlns:a16="http://schemas.microsoft.com/office/drawing/2014/main" id="{61349DD2-A4FC-0063-0B9F-2B3E4DF61B50}"/>
              </a:ext>
            </a:extLst>
          </p:cNvPr>
          <p:cNvSpPr txBox="1"/>
          <p:nvPr/>
        </p:nvSpPr>
        <p:spPr>
          <a:xfrm>
            <a:off x="4503753" y="1565610"/>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sp>
        <p:nvSpPr>
          <p:cNvPr id="13" name="ZoneTexte 12">
            <a:extLst>
              <a:ext uri="{FF2B5EF4-FFF2-40B4-BE49-F238E27FC236}">
                <a16:creationId xmlns:a16="http://schemas.microsoft.com/office/drawing/2014/main" id="{F80E8E8A-6369-C843-7F92-F7ED625C83A3}"/>
              </a:ext>
            </a:extLst>
          </p:cNvPr>
          <p:cNvSpPr txBox="1"/>
          <p:nvPr/>
        </p:nvSpPr>
        <p:spPr>
          <a:xfrm>
            <a:off x="4503753" y="3325656"/>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8" name="Image 17">
            <a:extLst>
              <a:ext uri="{FF2B5EF4-FFF2-40B4-BE49-F238E27FC236}">
                <a16:creationId xmlns:a16="http://schemas.microsoft.com/office/drawing/2014/main" id="{C4623A41-E40A-F17B-25F0-4A4B91E022DD}"/>
              </a:ext>
            </a:extLst>
          </p:cNvPr>
          <p:cNvPicPr>
            <a:picLocks noChangeAspect="1"/>
          </p:cNvPicPr>
          <p:nvPr/>
        </p:nvPicPr>
        <p:blipFill>
          <a:blip r:embed="rId4"/>
          <a:stretch>
            <a:fillRect/>
          </a:stretch>
        </p:blipFill>
        <p:spPr>
          <a:xfrm>
            <a:off x="302748" y="2909155"/>
            <a:ext cx="3810000" cy="1928660"/>
          </a:xfrm>
          <a:prstGeom prst="rect">
            <a:avLst/>
          </a:prstGeom>
        </p:spPr>
      </p:pic>
      <p:pic>
        <p:nvPicPr>
          <p:cNvPr id="19" name="Image 18">
            <a:extLst>
              <a:ext uri="{FF2B5EF4-FFF2-40B4-BE49-F238E27FC236}">
                <a16:creationId xmlns:a16="http://schemas.microsoft.com/office/drawing/2014/main" id="{23CA3A32-813A-1F1B-73BD-CA094B35D4C8}"/>
              </a:ext>
            </a:extLst>
          </p:cNvPr>
          <p:cNvPicPr>
            <a:picLocks noChangeAspect="1"/>
          </p:cNvPicPr>
          <p:nvPr/>
        </p:nvPicPr>
        <p:blipFill>
          <a:blip r:embed="rId5"/>
          <a:stretch>
            <a:fillRect/>
          </a:stretch>
        </p:blipFill>
        <p:spPr>
          <a:xfrm>
            <a:off x="5369669" y="2909155"/>
            <a:ext cx="3317131" cy="1928660"/>
          </a:xfrm>
          <a:prstGeom prst="rect">
            <a:avLst/>
          </a:prstGeom>
        </p:spPr>
      </p:pic>
      <p:pic>
        <p:nvPicPr>
          <p:cNvPr id="20" name="Image 19">
            <a:extLst>
              <a:ext uri="{FF2B5EF4-FFF2-40B4-BE49-F238E27FC236}">
                <a16:creationId xmlns:a16="http://schemas.microsoft.com/office/drawing/2014/main" id="{F7DA236C-1F56-B158-9AC4-BA180E3D5A60}"/>
              </a:ext>
            </a:extLst>
          </p:cNvPr>
          <p:cNvPicPr>
            <a:picLocks noChangeAspect="1"/>
          </p:cNvPicPr>
          <p:nvPr/>
        </p:nvPicPr>
        <p:blipFill>
          <a:blip r:embed="rId6"/>
          <a:stretch>
            <a:fillRect/>
          </a:stretch>
        </p:blipFill>
        <p:spPr>
          <a:xfrm>
            <a:off x="304800" y="955223"/>
            <a:ext cx="3810000" cy="1928660"/>
          </a:xfrm>
          <a:prstGeom prst="rect">
            <a:avLst/>
          </a:prstGeom>
        </p:spPr>
      </p:pic>
      <p:pic>
        <p:nvPicPr>
          <p:cNvPr id="21" name="Image 20">
            <a:extLst>
              <a:ext uri="{FF2B5EF4-FFF2-40B4-BE49-F238E27FC236}">
                <a16:creationId xmlns:a16="http://schemas.microsoft.com/office/drawing/2014/main" id="{6A9C04D1-48B0-1B3E-2FD9-2CA21A723926}"/>
              </a:ext>
            </a:extLst>
          </p:cNvPr>
          <p:cNvPicPr>
            <a:picLocks noChangeAspect="1"/>
          </p:cNvPicPr>
          <p:nvPr/>
        </p:nvPicPr>
        <p:blipFill>
          <a:blip r:embed="rId5"/>
          <a:stretch>
            <a:fillRect/>
          </a:stretch>
        </p:blipFill>
        <p:spPr>
          <a:xfrm>
            <a:off x="5369669" y="944590"/>
            <a:ext cx="3317131" cy="1928660"/>
          </a:xfrm>
          <a:prstGeom prst="rect">
            <a:avLst/>
          </a:prstGeom>
        </p:spPr>
      </p:pic>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23/30</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6608E-7A3D-ECAF-3481-2524AF62036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38B98BC-F923-E0CD-F521-FC682516961C}"/>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23507F72-5104-24C9-6AC6-346C5E8C61FE}"/>
              </a:ext>
            </a:extLst>
          </p:cNvPr>
          <p:cNvSpPr/>
          <p:nvPr/>
        </p:nvSpPr>
        <p:spPr>
          <a:xfrm>
            <a:off x="457200" y="177475"/>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Tests &amp; Validation</a:t>
            </a:r>
            <a:endParaRPr lang="en-US" sz="2800" dirty="0"/>
          </a:p>
        </p:txBody>
      </p:sp>
      <p:sp>
        <p:nvSpPr>
          <p:cNvPr id="4" name="Text 2">
            <a:extLst>
              <a:ext uri="{FF2B5EF4-FFF2-40B4-BE49-F238E27FC236}">
                <a16:creationId xmlns:a16="http://schemas.microsoft.com/office/drawing/2014/main" id="{611256D2-D14A-9496-6E0A-73CBA1E89D67}"/>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24/30</a:t>
            </a:r>
            <a:endParaRPr lang="en-US" sz="1200" dirty="0"/>
          </a:p>
        </p:txBody>
      </p:sp>
      <p:pic>
        <p:nvPicPr>
          <p:cNvPr id="5" name="Picture 2" descr="Polytech Tours - Polytech Tours, école d'ingénieurs">
            <a:extLst>
              <a:ext uri="{FF2B5EF4-FFF2-40B4-BE49-F238E27FC236}">
                <a16:creationId xmlns:a16="http://schemas.microsoft.com/office/drawing/2014/main" id="{3BD729AC-2047-009E-CA2D-20F2EE712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6E0EE8A-71A3-B83A-FD98-4C7524FD0024}"/>
              </a:ext>
            </a:extLst>
          </p:cNvPr>
          <p:cNvSpPr txBox="1"/>
          <p:nvPr/>
        </p:nvSpPr>
        <p:spPr>
          <a:xfrm>
            <a:off x="265814" y="669590"/>
            <a:ext cx="3443635" cy="338554"/>
          </a:xfrm>
          <a:prstGeom prst="rect">
            <a:avLst/>
          </a:prstGeom>
          <a:noFill/>
        </p:spPr>
        <p:txBody>
          <a:bodyPr wrap="none" rtlCol="0">
            <a:spAutoFit/>
          </a:bodyPr>
          <a:lstStyle/>
          <a:p>
            <a:r>
              <a:rPr lang="fr-FR" sz="1600" dirty="0"/>
              <a:t>Tests Unitaires et d’intégrations (EAE) : </a:t>
            </a:r>
          </a:p>
        </p:txBody>
      </p:sp>
      <p:pic>
        <p:nvPicPr>
          <p:cNvPr id="8" name="Image 7">
            <a:extLst>
              <a:ext uri="{FF2B5EF4-FFF2-40B4-BE49-F238E27FC236}">
                <a16:creationId xmlns:a16="http://schemas.microsoft.com/office/drawing/2014/main" id="{1BA987A5-0C8E-AF19-C456-D1152ACF5D4D}"/>
              </a:ext>
            </a:extLst>
          </p:cNvPr>
          <p:cNvPicPr>
            <a:picLocks noChangeAspect="1"/>
          </p:cNvPicPr>
          <p:nvPr/>
        </p:nvPicPr>
        <p:blipFill>
          <a:blip r:embed="rId4"/>
          <a:stretch>
            <a:fillRect/>
          </a:stretch>
        </p:blipFill>
        <p:spPr>
          <a:xfrm>
            <a:off x="5452964" y="948046"/>
            <a:ext cx="2806994" cy="2018934"/>
          </a:xfrm>
          <a:prstGeom prst="rect">
            <a:avLst/>
          </a:prstGeom>
        </p:spPr>
      </p:pic>
      <p:sp>
        <p:nvSpPr>
          <p:cNvPr id="9" name="ZoneTexte 8">
            <a:extLst>
              <a:ext uri="{FF2B5EF4-FFF2-40B4-BE49-F238E27FC236}">
                <a16:creationId xmlns:a16="http://schemas.microsoft.com/office/drawing/2014/main" id="{FF86FB28-16F9-545C-E925-9CE3D0715F81}"/>
              </a:ext>
            </a:extLst>
          </p:cNvPr>
          <p:cNvSpPr txBox="1"/>
          <p:nvPr/>
        </p:nvSpPr>
        <p:spPr>
          <a:xfrm>
            <a:off x="4391248" y="1754614"/>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0" name="Image 9">
            <a:extLst>
              <a:ext uri="{FF2B5EF4-FFF2-40B4-BE49-F238E27FC236}">
                <a16:creationId xmlns:a16="http://schemas.microsoft.com/office/drawing/2014/main" id="{D9702BAC-12C3-99BD-0BE0-88572064926A}"/>
              </a:ext>
            </a:extLst>
          </p:cNvPr>
          <p:cNvPicPr>
            <a:picLocks noChangeAspect="1"/>
          </p:cNvPicPr>
          <p:nvPr/>
        </p:nvPicPr>
        <p:blipFill>
          <a:blip r:embed="rId5"/>
          <a:stretch>
            <a:fillRect/>
          </a:stretch>
        </p:blipFill>
        <p:spPr>
          <a:xfrm>
            <a:off x="648588" y="3204451"/>
            <a:ext cx="3402419" cy="1719042"/>
          </a:xfrm>
          <a:prstGeom prst="rect">
            <a:avLst/>
          </a:prstGeom>
        </p:spPr>
      </p:pic>
      <p:pic>
        <p:nvPicPr>
          <p:cNvPr id="12" name="Image 11">
            <a:extLst>
              <a:ext uri="{FF2B5EF4-FFF2-40B4-BE49-F238E27FC236}">
                <a16:creationId xmlns:a16="http://schemas.microsoft.com/office/drawing/2014/main" id="{408ABEF7-96F9-C9B9-92E3-3B60ABA7D751}"/>
              </a:ext>
            </a:extLst>
          </p:cNvPr>
          <p:cNvPicPr>
            <a:picLocks noChangeAspect="1"/>
          </p:cNvPicPr>
          <p:nvPr/>
        </p:nvPicPr>
        <p:blipFill>
          <a:blip r:embed="rId6"/>
          <a:stretch>
            <a:fillRect/>
          </a:stretch>
        </p:blipFill>
        <p:spPr>
          <a:xfrm>
            <a:off x="648588" y="988863"/>
            <a:ext cx="3402418" cy="1913414"/>
          </a:xfrm>
          <a:prstGeom prst="rect">
            <a:avLst/>
          </a:prstGeom>
        </p:spPr>
      </p:pic>
      <p:sp>
        <p:nvSpPr>
          <p:cNvPr id="13" name="ZoneTexte 12">
            <a:extLst>
              <a:ext uri="{FF2B5EF4-FFF2-40B4-BE49-F238E27FC236}">
                <a16:creationId xmlns:a16="http://schemas.microsoft.com/office/drawing/2014/main" id="{7287784F-3F93-C4E3-F86F-A4F4B5D93D4B}"/>
              </a:ext>
            </a:extLst>
          </p:cNvPr>
          <p:cNvSpPr txBox="1"/>
          <p:nvPr/>
        </p:nvSpPr>
        <p:spPr>
          <a:xfrm>
            <a:off x="4391248" y="3710029"/>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4" name="Image 13">
            <a:extLst>
              <a:ext uri="{FF2B5EF4-FFF2-40B4-BE49-F238E27FC236}">
                <a16:creationId xmlns:a16="http://schemas.microsoft.com/office/drawing/2014/main" id="{19E3E665-DD34-15FA-7CB8-C936C182FAAF}"/>
              </a:ext>
            </a:extLst>
          </p:cNvPr>
          <p:cNvPicPr>
            <a:picLocks noChangeAspect="1"/>
          </p:cNvPicPr>
          <p:nvPr/>
        </p:nvPicPr>
        <p:blipFill>
          <a:blip r:embed="rId7"/>
          <a:stretch>
            <a:fillRect/>
          </a:stretch>
        </p:blipFill>
        <p:spPr>
          <a:xfrm>
            <a:off x="5452964" y="3223552"/>
            <a:ext cx="2862226" cy="1699941"/>
          </a:xfrm>
          <a:prstGeom prst="rect">
            <a:avLst/>
          </a:prstGeom>
        </p:spPr>
      </p:pic>
    </p:spTree>
    <p:extLst>
      <p:ext uri="{BB962C8B-B14F-4D97-AF65-F5344CB8AC3E}">
        <p14:creationId xmlns:p14="http://schemas.microsoft.com/office/powerpoint/2010/main" val="4247827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C4BE4F54-0D79-8A90-BF0C-0BA6AEF964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FBE8ECF-B2E0-3365-758C-FE8F1E9FEE8D}"/>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08</a:t>
            </a:r>
            <a:endParaRPr lang="en-US" sz="4000" dirty="0"/>
          </a:p>
        </p:txBody>
      </p:sp>
      <p:sp>
        <p:nvSpPr>
          <p:cNvPr id="3" name="Text 1">
            <a:extLst>
              <a:ext uri="{FF2B5EF4-FFF2-40B4-BE49-F238E27FC236}">
                <a16:creationId xmlns:a16="http://schemas.microsoft.com/office/drawing/2014/main" id="{044E4D29-DA8A-06B2-B13E-AF2DD380B2CB}"/>
              </a:ext>
            </a:extLst>
          </p:cNvPr>
          <p:cNvSpPr/>
          <p:nvPr/>
        </p:nvSpPr>
        <p:spPr>
          <a:xfrm>
            <a:off x="457200" y="2926080"/>
            <a:ext cx="8229600" cy="548640"/>
          </a:xfrm>
          <a:prstGeom prst="rect">
            <a:avLst/>
          </a:prstGeom>
          <a:noFill/>
          <a:ln/>
        </p:spPr>
        <p:txBody>
          <a:bodyPr wrap="square" lIns="0" tIns="0" rIns="0" bIns="0" rtlCol="0" anchor="ctr"/>
          <a:lstStyle/>
          <a:p>
            <a:r>
              <a:rPr lang="en-US" sz="2000" dirty="0" err="1">
                <a:solidFill>
                  <a:srgbClr val="00A896"/>
                </a:solidFill>
              </a:rPr>
              <a:t>Résultats</a:t>
            </a:r>
            <a:r>
              <a:rPr lang="en-US" sz="2000" dirty="0">
                <a:solidFill>
                  <a:srgbClr val="00A896"/>
                </a:solidFill>
              </a:rPr>
              <a:t> &amp; </a:t>
            </a:r>
            <a:r>
              <a:rPr lang="en-US" sz="2000" dirty="0" err="1">
                <a:solidFill>
                  <a:srgbClr val="00A896"/>
                </a:solidFill>
              </a:rPr>
              <a:t>Livrables</a:t>
            </a:r>
            <a:endParaRPr lang="en-US" sz="2000" dirty="0">
              <a:solidFill>
                <a:srgbClr val="00A896"/>
              </a:solidFill>
            </a:endParaRPr>
          </a:p>
        </p:txBody>
      </p:sp>
      <p:sp>
        <p:nvSpPr>
          <p:cNvPr id="4" name="Text 2">
            <a:extLst>
              <a:ext uri="{FF2B5EF4-FFF2-40B4-BE49-F238E27FC236}">
                <a16:creationId xmlns:a16="http://schemas.microsoft.com/office/drawing/2014/main" id="{531DC8C5-9368-02C8-1D74-C76D1D28A676}"/>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25/30</a:t>
            </a:r>
            <a:endParaRPr lang="en-US" sz="1200" dirty="0"/>
          </a:p>
        </p:txBody>
      </p:sp>
    </p:spTree>
    <p:extLst>
      <p:ext uri="{BB962C8B-B14F-4D97-AF65-F5344CB8AC3E}">
        <p14:creationId xmlns:p14="http://schemas.microsoft.com/office/powerpoint/2010/main" val="355318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Résultats comparatifs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26/30</a:t>
            </a:r>
            <a:endParaRPr lang="en-US" sz="1200" dirty="0"/>
          </a:p>
        </p:txBody>
      </p:sp>
      <p:graphicFrame>
        <p:nvGraphicFramePr>
          <p:cNvPr id="23" name="Table 0"/>
          <p:cNvGraphicFramePr>
            <a:graphicFrameLocks noGrp="1"/>
          </p:cNvGraphicFramePr>
          <p:nvPr>
            <p:extLst>
              <p:ext uri="{D42A27DB-BD31-4B8C-83A1-F6EECF244321}">
                <p14:modId xmlns:p14="http://schemas.microsoft.com/office/powerpoint/2010/main" val="1579011935"/>
              </p:ext>
            </p:extLst>
          </p:nvPr>
        </p:nvGraphicFramePr>
        <p:xfrm>
          <a:off x="457200" y="1005840"/>
          <a:ext cx="8229600" cy="3200400"/>
        </p:xfrm>
        <a:graphic>
          <a:graphicData uri="http://schemas.openxmlformats.org/drawingml/2006/table">
            <a:tbl>
              <a:tblPr/>
              <a:tblGrid>
                <a:gridCol w="3657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457200">
                <a:tc>
                  <a:txBody>
                    <a:bodyPr/>
                    <a:lstStyle/>
                    <a:p>
                      <a:pPr marL="0" indent="0">
                        <a:buNone/>
                      </a:pPr>
                      <a:r>
                        <a:rPr lang="en-US" sz="1200" b="1" dirty="0">
                          <a:solidFill>
                            <a:srgbClr val="FFFFFF"/>
                          </a:solidFill>
                        </a:rPr>
                        <a:t>Critère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tc>
                  <a:txBody>
                    <a:bodyPr/>
                    <a:lstStyle/>
                    <a:p>
                      <a:pPr marL="0" indent="0" algn="ctr">
                        <a:buNone/>
                      </a:pPr>
                      <a:r>
                        <a:rPr lang="en-US" sz="1200" b="1" dirty="0">
                          <a:solidFill>
                            <a:srgbClr val="FFFFFF"/>
                          </a:solidFill>
                        </a:rPr>
                        <a:t>Avantage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457200">
                <a:tc>
                  <a:txBody>
                    <a:bodyPr/>
                    <a:lstStyle/>
                    <a:p>
                      <a:pPr marL="0" indent="0">
                        <a:buNone/>
                      </a:pPr>
                      <a:r>
                        <a:rPr lang="en-US" sz="1200" dirty="0">
                          <a:solidFill>
                            <a:srgbClr val="000000"/>
                          </a:solidFill>
                        </a:rPr>
                        <a:t>1. Difficulté programmation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1E3A5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457200">
                <a:tc>
                  <a:txBody>
                    <a:bodyPr/>
                    <a:lstStyle/>
                    <a:p>
                      <a:pPr marL="0" indent="0">
                        <a:buNone/>
                      </a:pPr>
                      <a:r>
                        <a:rPr lang="en-US" sz="1200" dirty="0">
                          <a:solidFill>
                            <a:srgbClr val="000000"/>
                          </a:solidFill>
                        </a:rPr>
                        <a:t>2. Méthode construction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14</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b="1" dirty="0">
                          <a:solidFill>
                            <a:srgbClr val="1E3A5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pPr marL="0" indent="0">
                        <a:buNone/>
                      </a:pPr>
                      <a:r>
                        <a:rPr lang="en-US" sz="1200" dirty="0">
                          <a:solidFill>
                            <a:srgbClr val="000000"/>
                          </a:solidFill>
                        </a:rPr>
                        <a:t>3. Maintenance / diagnostic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18</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64748B"/>
                          </a:solidFill>
                        </a:rPr>
                        <a: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457200">
                <a:tc>
                  <a:txBody>
                    <a:bodyPr/>
                    <a:lstStyle/>
                    <a:p>
                      <a:pPr marL="0" indent="0">
                        <a:buNone/>
                      </a:pPr>
                      <a:r>
                        <a:rPr lang="en-US" sz="1200" dirty="0">
                          <a:solidFill>
                            <a:srgbClr val="000000"/>
                          </a:solidFill>
                        </a:rPr>
                        <a:t>4. Capacité explication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17</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18</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64748B"/>
                          </a:solidFill>
                        </a:rPr>
                        <a: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7200">
                <a:tc>
                  <a:txBody>
                    <a:bodyPr/>
                    <a:lstStyle/>
                    <a:p>
                      <a:pPr marL="0" indent="0">
                        <a:buNone/>
                      </a:pPr>
                      <a:r>
                        <a:rPr lang="en-US" sz="1200" dirty="0">
                          <a:solidFill>
                            <a:srgbClr val="000000"/>
                          </a:solidFill>
                        </a:rPr>
                        <a:t>5. Flexibilité / Réutilisabilité</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A896"/>
                          </a:solidFill>
                        </a:rPr>
                        <a:t>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5"/>
                  </a:ext>
                </a:extLst>
              </a:tr>
              <a:tr h="457200">
                <a:tc>
                  <a:txBody>
                    <a:bodyPr/>
                    <a:lstStyle/>
                    <a:p>
                      <a:pPr marL="0" indent="0">
                        <a:buNone/>
                      </a:pPr>
                      <a:r>
                        <a:rPr lang="en-US" sz="1200" b="1" dirty="0">
                          <a:solidFill>
                            <a:srgbClr val="FFFFFF"/>
                          </a:solidFill>
                        </a:rPr>
                        <a:t>TOTAL</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FFFFF"/>
                          </a:solidFill>
                        </a:rPr>
                        <a:t>86</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FFFFF"/>
                          </a:solidFill>
                        </a:rPr>
                        <a:t>83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96167"/>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extLst>
                  <a:ext uri="{0D108BD9-81ED-4DB2-BD59-A6C34878D82A}">
                    <a16:rowId xmlns:a16="http://schemas.microsoft.com/office/drawing/2014/main" val="10006"/>
                  </a:ext>
                </a:extLst>
              </a:tr>
            </a:tbl>
          </a:graphicData>
        </a:graphic>
      </p:graphicFrame>
      <p:pic>
        <p:nvPicPr>
          <p:cNvPr id="5" name="Picture 2" descr="Polytech Tours - Polytech Tours, école d'ingénieurs">
            <a:extLst>
              <a:ext uri="{FF2B5EF4-FFF2-40B4-BE49-F238E27FC236}">
                <a16:creationId xmlns:a16="http://schemas.microsoft.com/office/drawing/2014/main" id="{7830AB20-4D49-C99E-8A93-3EA597F00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3">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Livrables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27/30</a:t>
            </a:r>
            <a:endParaRPr lang="en-US" sz="1200" dirty="0"/>
          </a:p>
        </p:txBody>
      </p:sp>
      <p:graphicFrame>
        <p:nvGraphicFramePr>
          <p:cNvPr id="24" name="Table 0"/>
          <p:cNvGraphicFramePr>
            <a:graphicFrameLocks noGrp="1"/>
          </p:cNvGraphicFramePr>
          <p:nvPr>
            <p:extLst>
              <p:ext uri="{D42A27DB-BD31-4B8C-83A1-F6EECF244321}">
                <p14:modId xmlns:p14="http://schemas.microsoft.com/office/powerpoint/2010/main" val="1201604308"/>
              </p:ext>
            </p:extLst>
          </p:nvPr>
        </p:nvGraphicFramePr>
        <p:xfrm>
          <a:off x="457200" y="1005840"/>
          <a:ext cx="8229600" cy="3657600"/>
        </p:xfrm>
        <a:graphic>
          <a:graphicData uri="http://schemas.openxmlformats.org/drawingml/2006/table">
            <a:tbl>
              <a:tblPr/>
              <a:tblGrid>
                <a:gridCol w="13716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457200">
                <a:tc>
                  <a:txBody>
                    <a:bodyPr/>
                    <a:lstStyle/>
                    <a:p>
                      <a:pPr marL="0" indent="0">
                        <a:buNone/>
                      </a:pPr>
                      <a:r>
                        <a:rPr lang="en-US" sz="1100" b="1" dirty="0">
                          <a:solidFill>
                            <a:srgbClr val="FFFFFF"/>
                          </a:solidFill>
                        </a:rPr>
                        <a:t>Phase</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100" b="1" dirty="0">
                          <a:solidFill>
                            <a:srgbClr val="FFFFFF"/>
                          </a:solidFill>
                        </a:rPr>
                        <a:t>Livrable</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100" b="1" dirty="0">
                          <a:solidFill>
                            <a:srgbClr val="FFFFFF"/>
                          </a:solidFill>
                        </a:rPr>
                        <a:t>État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457200">
                <a:tc>
                  <a:txBody>
                    <a:bodyPr/>
                    <a:lstStyle/>
                    <a:p>
                      <a:pPr marL="0" indent="0">
                        <a:buNone/>
                      </a:pPr>
                      <a:r>
                        <a:rPr lang="en-US" sz="1100" dirty="0">
                          <a:solidFill>
                            <a:srgbClr val="000000"/>
                          </a:solidFill>
                        </a:rPr>
                        <a:t>Init.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solidFill>
                            <a:srgbClr val="000000"/>
                          </a:solidFill>
                        </a:rPr>
                        <a:t>FOP, Plan développement, Spécifications</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457200">
                <a:tc>
                  <a:txBody>
                    <a:bodyPr/>
                    <a:lstStyle/>
                    <a:p>
                      <a:pPr marL="0" indent="0">
                        <a:buNone/>
                      </a:pPr>
                      <a:r>
                        <a:rPr lang="en-US" sz="1100" dirty="0">
                          <a:solidFill>
                            <a:srgbClr val="000000"/>
                          </a:solidFill>
                        </a:rPr>
                        <a:t>Conception</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100" dirty="0">
                          <a:solidFill>
                            <a:srgbClr val="000000"/>
                          </a:solidFill>
                        </a:rPr>
                        <a:t>DCG, DCD, GRAFCET G7, Schémas IEC61499</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pPr marL="0" indent="0">
                        <a:buNone/>
                      </a:pPr>
                      <a:r>
                        <a:rPr lang="en-US" sz="1100" dirty="0">
                          <a:solidFill>
                            <a:srgbClr val="000000"/>
                          </a:solidFill>
                        </a:rPr>
                        <a:t>Dév.</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solidFill>
                            <a:srgbClr val="000000"/>
                          </a:solidFill>
                        </a:rPr>
                        <a:t>Programme ECE + scène Factory I/O</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457200">
                <a:tc>
                  <a:txBody>
                    <a:bodyPr/>
                    <a:lstStyle/>
                    <a:p>
                      <a:pPr marL="0" indent="0">
                        <a:buNone/>
                      </a:pPr>
                      <a:r>
                        <a:rPr lang="en-US" sz="1100" dirty="0">
                          <a:solidFill>
                            <a:srgbClr val="000000"/>
                          </a:solidFill>
                        </a:rPr>
                        <a:t>Dév.</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100" dirty="0">
                          <a:solidFill>
                            <a:srgbClr val="000000"/>
                          </a:solidFill>
                        </a:rPr>
                        <a:t>Programme EAE + scène Factory I/O</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7200">
                <a:tc>
                  <a:txBody>
                    <a:bodyPr/>
                    <a:lstStyle/>
                    <a:p>
                      <a:pPr marL="0" indent="0">
                        <a:buNone/>
                      </a:pPr>
                      <a:r>
                        <a:rPr lang="en-US" sz="1100" dirty="0">
                          <a:solidFill>
                            <a:srgbClr val="000000"/>
                          </a:solidFill>
                        </a:rPr>
                        <a:t>Valid.</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Tableau </a:t>
                      </a:r>
                      <a:r>
                        <a:rPr lang="en-US" sz="1100" dirty="0" err="1">
                          <a:solidFill>
                            <a:srgbClr val="000000"/>
                          </a:solidFill>
                        </a:rPr>
                        <a:t>comparatif</a:t>
                      </a:r>
                      <a:r>
                        <a:rPr lang="en-US" sz="1100" dirty="0">
                          <a:solidFill>
                            <a:srgbClr val="000000"/>
                          </a:solidFill>
                        </a:rPr>
                        <a:t> Excel &amp; </a:t>
                      </a:r>
                      <a:r>
                        <a:rPr lang="en-US" sz="1100" dirty="0" err="1">
                          <a:solidFill>
                            <a:srgbClr val="000000"/>
                          </a:solidFill>
                        </a:rPr>
                        <a:t>Méthodologie</a:t>
                      </a:r>
                      <a:r>
                        <a:rPr lang="en-US" sz="1100" dirty="0">
                          <a:solidFill>
                            <a:srgbClr val="000000"/>
                          </a:solidFill>
                        </a:rPr>
                        <a:t> </a:t>
                      </a:r>
                      <a:r>
                        <a:rPr lang="en-US" sz="1100" dirty="0" err="1">
                          <a:solidFill>
                            <a:srgbClr val="000000"/>
                          </a:solidFill>
                        </a:rPr>
                        <a:t>programmation</a:t>
                      </a:r>
                      <a:r>
                        <a:rPr lang="en-US" sz="1100" dirty="0">
                          <a:solidFill>
                            <a:srgbClr val="000000"/>
                          </a:solidFill>
                        </a:rPr>
                        <a:t> IEC61499</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6"/>
                  </a:ext>
                </a:extLst>
              </a:tr>
              <a:tr h="457200">
                <a:tc>
                  <a:txBody>
                    <a:bodyPr/>
                    <a:lstStyle/>
                    <a:p>
                      <a:pPr marL="0" indent="0">
                        <a:buNone/>
                      </a:pPr>
                      <a:r>
                        <a:rPr lang="en-US" sz="1100" dirty="0" err="1">
                          <a:solidFill>
                            <a:srgbClr val="000000"/>
                          </a:solidFill>
                        </a:rPr>
                        <a:t>GdP</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tc>
                  <a:txBody>
                    <a:bodyPr/>
                    <a:lstStyle/>
                    <a:p>
                      <a:pPr marL="0" indent="0">
                        <a:buNone/>
                      </a:pPr>
                      <a:r>
                        <a:rPr lang="en-US" sz="1100" dirty="0">
                          <a:solidFill>
                            <a:srgbClr val="000000"/>
                          </a:solidFill>
                        </a:rPr>
                        <a:t>SPER, </a:t>
                      </a:r>
                      <a:r>
                        <a:rPr lang="en-US" sz="1100" dirty="0" err="1">
                          <a:solidFill>
                            <a:srgbClr val="000000"/>
                          </a:solidFill>
                        </a:rPr>
                        <a:t>Indicateurs</a:t>
                      </a:r>
                      <a:r>
                        <a:rPr lang="en-US" sz="1100" dirty="0">
                          <a:solidFill>
                            <a:srgbClr val="000000"/>
                          </a:solidFill>
                        </a:rPr>
                        <a:t> </a:t>
                      </a:r>
                      <a:r>
                        <a:rPr lang="en-US" sz="1100" dirty="0" err="1">
                          <a:solidFill>
                            <a:srgbClr val="000000"/>
                          </a:solidFill>
                        </a:rPr>
                        <a:t>risques</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57200">
                <a:tc>
                  <a:txBody>
                    <a:bodyPr/>
                    <a:lstStyle/>
                    <a:p>
                      <a:pPr marL="0" indent="0">
                        <a:buNone/>
                      </a:pPr>
                      <a:r>
                        <a:rPr lang="en-US" sz="1100" dirty="0"/>
                        <a:t>École</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t>Rapport, PowerPoint, </a:t>
                      </a:r>
                      <a:r>
                        <a:rPr lang="en-US" sz="1100" dirty="0" err="1"/>
                        <a:t>Vidéo</a:t>
                      </a:r>
                      <a:r>
                        <a:rPr lang="en-US" sz="1100" dirty="0"/>
                        <a:t>, Poster</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2032246535"/>
                  </a:ext>
                </a:extLst>
              </a:tr>
            </a:tbl>
          </a:graphicData>
        </a:graphic>
      </p:graphicFrame>
      <p:pic>
        <p:nvPicPr>
          <p:cNvPr id="5" name="Picture 2" descr="Polytech Tours - Polytech Tours, école d'ingénieurs">
            <a:extLst>
              <a:ext uri="{FF2B5EF4-FFF2-40B4-BE49-F238E27FC236}">
                <a16:creationId xmlns:a16="http://schemas.microsoft.com/office/drawing/2014/main" id="{B560624C-F91D-C0DD-A113-36E5DDBDD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0F04831C-F845-04BC-3B6A-FF445206D6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359F447-6C51-972D-8D21-C1BA242606A3}"/>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09</a:t>
            </a:r>
            <a:endParaRPr lang="en-US" sz="4000" dirty="0"/>
          </a:p>
        </p:txBody>
      </p:sp>
      <p:sp>
        <p:nvSpPr>
          <p:cNvPr id="3" name="Text 1">
            <a:extLst>
              <a:ext uri="{FF2B5EF4-FFF2-40B4-BE49-F238E27FC236}">
                <a16:creationId xmlns:a16="http://schemas.microsoft.com/office/drawing/2014/main" id="{43DBF574-B5E2-3115-1517-329A3B705868}"/>
              </a:ext>
            </a:extLst>
          </p:cNvPr>
          <p:cNvSpPr/>
          <p:nvPr/>
        </p:nvSpPr>
        <p:spPr>
          <a:xfrm>
            <a:off x="457200" y="2926080"/>
            <a:ext cx="8229600" cy="548640"/>
          </a:xfrm>
          <a:prstGeom prst="rect">
            <a:avLst/>
          </a:prstGeom>
          <a:noFill/>
          <a:ln/>
        </p:spPr>
        <p:txBody>
          <a:bodyPr wrap="square" lIns="0" tIns="0" rIns="0" bIns="0" rtlCol="0" anchor="ctr"/>
          <a:lstStyle/>
          <a:p>
            <a:r>
              <a:rPr lang="en-US" sz="2000" dirty="0">
                <a:solidFill>
                  <a:srgbClr val="00A896"/>
                </a:solidFill>
              </a:rPr>
              <a:t>Bilan &amp; Perspectives</a:t>
            </a:r>
          </a:p>
        </p:txBody>
      </p:sp>
      <p:sp>
        <p:nvSpPr>
          <p:cNvPr id="4" name="Text 2">
            <a:extLst>
              <a:ext uri="{FF2B5EF4-FFF2-40B4-BE49-F238E27FC236}">
                <a16:creationId xmlns:a16="http://schemas.microsoft.com/office/drawing/2014/main" id="{929C1DCA-E248-DCA2-A4DE-F552792DAF64}"/>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28/30</a:t>
            </a:r>
            <a:endParaRPr lang="en-US" sz="1200" dirty="0"/>
          </a:p>
        </p:txBody>
      </p:sp>
    </p:spTree>
    <p:extLst>
      <p:ext uri="{BB962C8B-B14F-4D97-AF65-F5344CB8AC3E}">
        <p14:creationId xmlns:p14="http://schemas.microsoft.com/office/powerpoint/2010/main" val="19348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91903" y="274320"/>
            <a:ext cx="9052097" cy="548640"/>
          </a:xfrm>
          <a:prstGeom prst="rect">
            <a:avLst/>
          </a:prstGeom>
          <a:noFill/>
          <a:ln/>
        </p:spPr>
        <p:txBody>
          <a:bodyPr wrap="square" lIns="0" tIns="0" rIns="0" bIns="0" rtlCol="0" anchor="ctr"/>
          <a:lstStyle/>
          <a:p>
            <a:r>
              <a:rPr lang="en-US" sz="2800" b="1" dirty="0">
                <a:solidFill>
                  <a:srgbClr val="1E3A5F"/>
                </a:solidFill>
              </a:rPr>
              <a:t>S.P.E.R</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29/30</a:t>
            </a:r>
            <a:endParaRPr lang="en-US" sz="1200" dirty="0"/>
          </a:p>
        </p:txBody>
      </p:sp>
      <p:sp>
        <p:nvSpPr>
          <p:cNvPr id="5" name="Shape 3"/>
          <p:cNvSpPr/>
          <p:nvPr/>
        </p:nvSpPr>
        <p:spPr>
          <a:xfrm>
            <a:off x="45720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6" name="Text 4"/>
          <p:cNvSpPr/>
          <p:nvPr/>
        </p:nvSpPr>
        <p:spPr>
          <a:xfrm>
            <a:off x="45720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123h</a:t>
            </a:r>
            <a:endParaRPr lang="en-US" sz="2800" dirty="0"/>
          </a:p>
        </p:txBody>
      </p:sp>
      <p:sp>
        <p:nvSpPr>
          <p:cNvPr id="7" name="Text 5"/>
          <p:cNvSpPr/>
          <p:nvPr/>
        </p:nvSpPr>
        <p:spPr>
          <a:xfrm>
            <a:off x="45720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Réalisées</a:t>
            </a:r>
            <a:endParaRPr lang="en-US" sz="1400" dirty="0"/>
          </a:p>
        </p:txBody>
      </p:sp>
      <p:sp>
        <p:nvSpPr>
          <p:cNvPr id="8" name="Text 6"/>
          <p:cNvSpPr/>
          <p:nvPr/>
        </p:nvSpPr>
        <p:spPr>
          <a:xfrm>
            <a:off x="45720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vs 120h prévues</a:t>
            </a:r>
            <a:endParaRPr lang="en-US" sz="1100" dirty="0"/>
          </a:p>
        </p:txBody>
      </p:sp>
      <p:sp>
        <p:nvSpPr>
          <p:cNvPr id="9" name="Shape 7"/>
          <p:cNvSpPr/>
          <p:nvPr/>
        </p:nvSpPr>
        <p:spPr>
          <a:xfrm>
            <a:off x="260604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0" name="Text 8"/>
          <p:cNvSpPr/>
          <p:nvPr/>
        </p:nvSpPr>
        <p:spPr>
          <a:xfrm>
            <a:off x="260604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+2.5%</a:t>
            </a:r>
            <a:endParaRPr lang="en-US" sz="2800" dirty="0"/>
          </a:p>
        </p:txBody>
      </p:sp>
      <p:sp>
        <p:nvSpPr>
          <p:cNvPr id="11" name="Text 9"/>
          <p:cNvSpPr/>
          <p:nvPr/>
        </p:nvSpPr>
        <p:spPr>
          <a:xfrm>
            <a:off x="260604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Écart</a:t>
            </a:r>
            <a:endParaRPr lang="en-US" sz="1400" dirty="0"/>
          </a:p>
        </p:txBody>
      </p:sp>
      <p:sp>
        <p:nvSpPr>
          <p:cNvPr id="13" name="Shape 11"/>
          <p:cNvSpPr/>
          <p:nvPr/>
        </p:nvSpPr>
        <p:spPr>
          <a:xfrm>
            <a:off x="475488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4" name="Text 12"/>
          <p:cNvSpPr/>
          <p:nvPr/>
        </p:nvSpPr>
        <p:spPr>
          <a:xfrm>
            <a:off x="475488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8 364€</a:t>
            </a:r>
            <a:endParaRPr lang="en-US" sz="2800" dirty="0"/>
          </a:p>
        </p:txBody>
      </p:sp>
      <p:sp>
        <p:nvSpPr>
          <p:cNvPr id="15" name="Text 13"/>
          <p:cNvSpPr/>
          <p:nvPr/>
        </p:nvSpPr>
        <p:spPr>
          <a:xfrm>
            <a:off x="475488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Coût final</a:t>
            </a:r>
            <a:endParaRPr lang="en-US" sz="1400" dirty="0"/>
          </a:p>
        </p:txBody>
      </p:sp>
      <p:sp>
        <p:nvSpPr>
          <p:cNvPr id="16" name="Text 14"/>
          <p:cNvSpPr/>
          <p:nvPr/>
        </p:nvSpPr>
        <p:spPr>
          <a:xfrm>
            <a:off x="475488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vs 8 160€ prévu</a:t>
            </a:r>
            <a:endParaRPr lang="en-US" sz="1100" dirty="0"/>
          </a:p>
        </p:txBody>
      </p:sp>
      <p:sp>
        <p:nvSpPr>
          <p:cNvPr id="17" name="Shape 15"/>
          <p:cNvSpPr/>
          <p:nvPr/>
        </p:nvSpPr>
        <p:spPr>
          <a:xfrm>
            <a:off x="690372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8" name="Text 16"/>
          <p:cNvSpPr/>
          <p:nvPr/>
        </p:nvSpPr>
        <p:spPr>
          <a:xfrm>
            <a:off x="690372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100%</a:t>
            </a:r>
            <a:endParaRPr lang="en-US" sz="2800" dirty="0"/>
          </a:p>
        </p:txBody>
      </p:sp>
      <p:sp>
        <p:nvSpPr>
          <p:cNvPr id="19" name="Text 17"/>
          <p:cNvSpPr/>
          <p:nvPr/>
        </p:nvSpPr>
        <p:spPr>
          <a:xfrm>
            <a:off x="690372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Avancement</a:t>
            </a:r>
            <a:endParaRPr lang="en-US" sz="1400" dirty="0"/>
          </a:p>
        </p:txBody>
      </p:sp>
      <p:sp>
        <p:nvSpPr>
          <p:cNvPr id="20" name="Text 18"/>
          <p:cNvSpPr/>
          <p:nvPr/>
        </p:nvSpPr>
        <p:spPr>
          <a:xfrm>
            <a:off x="690372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Projet livré</a:t>
            </a:r>
            <a:endParaRPr lang="en-US" sz="1100" dirty="0"/>
          </a:p>
        </p:txBody>
      </p:sp>
      <p:pic>
        <p:nvPicPr>
          <p:cNvPr id="23" name="Picture 2" descr="Polytech Tours - Polytech Tours, école d'ingénieurs">
            <a:extLst>
              <a:ext uri="{FF2B5EF4-FFF2-40B4-BE49-F238E27FC236}">
                <a16:creationId xmlns:a16="http://schemas.microsoft.com/office/drawing/2014/main" id="{B807596F-05A7-F3B9-FC5B-7D66ECCE3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49E27A05-7968-BFD3-CC1E-3831B233B0D6}"/>
              </a:ext>
            </a:extLst>
          </p:cNvPr>
          <p:cNvPicPr>
            <a:picLocks noChangeAspect="1"/>
          </p:cNvPicPr>
          <p:nvPr/>
        </p:nvPicPr>
        <p:blipFill>
          <a:blip r:embed="rId4"/>
          <a:stretch>
            <a:fillRect/>
          </a:stretch>
        </p:blipFill>
        <p:spPr>
          <a:xfrm>
            <a:off x="6197446" y="2865839"/>
            <a:ext cx="2852118" cy="1614721"/>
          </a:xfrm>
          <a:prstGeom prst="rect">
            <a:avLst/>
          </a:prstGeom>
        </p:spPr>
      </p:pic>
      <p:pic>
        <p:nvPicPr>
          <p:cNvPr id="25" name="Image 24">
            <a:extLst>
              <a:ext uri="{FF2B5EF4-FFF2-40B4-BE49-F238E27FC236}">
                <a16:creationId xmlns:a16="http://schemas.microsoft.com/office/drawing/2014/main" id="{8C7744CF-C3B4-8B76-1647-33EA997A21F7}"/>
              </a:ext>
            </a:extLst>
          </p:cNvPr>
          <p:cNvPicPr>
            <a:picLocks noChangeAspect="1"/>
          </p:cNvPicPr>
          <p:nvPr/>
        </p:nvPicPr>
        <p:blipFill>
          <a:blip r:embed="rId5"/>
          <a:stretch>
            <a:fillRect/>
          </a:stretch>
        </p:blipFill>
        <p:spPr>
          <a:xfrm>
            <a:off x="91903" y="2865839"/>
            <a:ext cx="2811948" cy="1602920"/>
          </a:xfrm>
          <a:prstGeom prst="rect">
            <a:avLst/>
          </a:prstGeom>
        </p:spPr>
      </p:pic>
      <p:pic>
        <p:nvPicPr>
          <p:cNvPr id="26" name="Image 25">
            <a:extLst>
              <a:ext uri="{FF2B5EF4-FFF2-40B4-BE49-F238E27FC236}">
                <a16:creationId xmlns:a16="http://schemas.microsoft.com/office/drawing/2014/main" id="{D5337C76-81EA-A70C-53C2-EADA92230B69}"/>
              </a:ext>
            </a:extLst>
          </p:cNvPr>
          <p:cNvPicPr>
            <a:picLocks noChangeAspect="1"/>
          </p:cNvPicPr>
          <p:nvPr/>
        </p:nvPicPr>
        <p:blipFill>
          <a:blip r:embed="rId6"/>
          <a:stretch>
            <a:fillRect/>
          </a:stretch>
        </p:blipFill>
        <p:spPr>
          <a:xfrm>
            <a:off x="3124589" y="2877640"/>
            <a:ext cx="2852118" cy="16029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01</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err="1">
                <a:solidFill>
                  <a:srgbClr val="00A896"/>
                </a:solidFill>
              </a:rPr>
              <a:t>Contexte</a:t>
            </a:r>
            <a:r>
              <a:rPr lang="en-US" sz="2000" dirty="0">
                <a:solidFill>
                  <a:srgbClr val="00A896"/>
                </a:solidFill>
              </a:rPr>
              <a:t> &amp; Équipe </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3/30</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Axes </a:t>
            </a:r>
            <a:r>
              <a:rPr lang="en-US" sz="2800" b="1" dirty="0" err="1">
                <a:solidFill>
                  <a:srgbClr val="1E3A5F"/>
                </a:solidFill>
              </a:rPr>
              <a:t>d’améliorations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marL="0" indent="0" algn="r">
              <a:buNone/>
            </a:pPr>
            <a:r>
              <a:rPr lang="en-US" sz="1200" dirty="0">
                <a:solidFill>
                  <a:srgbClr val="64748B"/>
                </a:solidFill>
              </a:rPr>
              <a:t>30/30</a:t>
            </a:r>
            <a:endParaRPr lang="en-US" sz="1200" dirty="0"/>
          </a:p>
        </p:txBody>
      </p:sp>
      <p:graphicFrame>
        <p:nvGraphicFramePr>
          <p:cNvPr id="26" name="Table 0"/>
          <p:cNvGraphicFramePr>
            <a:graphicFrameLocks noGrp="1"/>
          </p:cNvGraphicFramePr>
          <p:nvPr>
            <p:extLst>
              <p:ext uri="{D42A27DB-BD31-4B8C-83A1-F6EECF244321}">
                <p14:modId xmlns:p14="http://schemas.microsoft.com/office/powerpoint/2010/main" val="1036235533"/>
              </p:ext>
            </p:extLst>
          </p:nvPr>
        </p:nvGraphicFramePr>
        <p:xfrm>
          <a:off x="828304" y="1565910"/>
          <a:ext cx="7487392" cy="2011680"/>
        </p:xfrm>
        <a:graphic>
          <a:graphicData uri="http://schemas.openxmlformats.org/drawingml/2006/table">
            <a:tbl>
              <a:tblPr/>
              <a:tblGrid>
                <a:gridCol w="2495797">
                  <a:extLst>
                    <a:ext uri="{9D8B030D-6E8A-4147-A177-3AD203B41FA5}">
                      <a16:colId xmlns:a16="http://schemas.microsoft.com/office/drawing/2014/main" val="20000"/>
                    </a:ext>
                  </a:extLst>
                </a:gridCol>
                <a:gridCol w="4991595">
                  <a:extLst>
                    <a:ext uri="{9D8B030D-6E8A-4147-A177-3AD203B41FA5}">
                      <a16:colId xmlns:a16="http://schemas.microsoft.com/office/drawing/2014/main" val="20002"/>
                    </a:ext>
                  </a:extLst>
                </a:gridCol>
              </a:tblGrid>
              <a:tr h="502920">
                <a:tc>
                  <a:txBody>
                    <a:bodyPr/>
                    <a:lstStyle/>
                    <a:p>
                      <a:pPr marL="0" indent="0">
                        <a:buNone/>
                      </a:pPr>
                      <a:r>
                        <a:rPr lang="en-US" sz="1200" b="1" dirty="0">
                          <a:solidFill>
                            <a:srgbClr val="FFFFFF"/>
                          </a:solidFill>
                        </a:rPr>
                        <a:t>Tâche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200" b="1" dirty="0">
                          <a:solidFill>
                            <a:srgbClr val="FFFFFF"/>
                          </a:solidFill>
                        </a:rPr>
                        <a:t>Description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02920">
                <a:tc>
                  <a:txBody>
                    <a:bodyPr/>
                    <a:lstStyle/>
                    <a:p>
                      <a:pPr marL="0" indent="0">
                        <a:buNone/>
                      </a:pPr>
                      <a:r>
                        <a:rPr lang="en-US" sz="1200" dirty="0">
                          <a:solidFill>
                            <a:srgbClr val="000000"/>
                          </a:solidFill>
                        </a:rPr>
                        <a:t>Bug pièces bleues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200" dirty="0">
                          <a:solidFill>
                            <a:srgbClr val="000000"/>
                          </a:solidFill>
                        </a:rPr>
                        <a:t>Corriger gestion événementielle pièces consécutives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02920">
                <a:tc>
                  <a:txBody>
                    <a:bodyPr/>
                    <a:lstStyle/>
                    <a:p>
                      <a:pPr marL="0" indent="0">
                        <a:buNone/>
                      </a:pPr>
                      <a:r>
                        <a:rPr lang="en-US" sz="1200" dirty="0">
                          <a:solidFill>
                            <a:srgbClr val="000000"/>
                          </a:solidFill>
                        </a:rPr>
                        <a:t>Finaliser EAE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rPr>
                        <a:t>Fonctionnement 100% automatique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2920">
                <a:tc>
                  <a:txBody>
                    <a:bodyPr/>
                    <a:lstStyle/>
                    <a:p>
                      <a:pPr marL="0" indent="0">
                        <a:buNone/>
                      </a:pPr>
                      <a:r>
                        <a:rPr lang="en-US" sz="1200" dirty="0">
                          <a:solidFill>
                            <a:srgbClr val="000000"/>
                          </a:solidFill>
                        </a:rPr>
                        <a:t>Documentation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200" dirty="0">
                          <a:solidFill>
                            <a:srgbClr val="000000"/>
                          </a:solidFill>
                        </a:rPr>
                        <a:t>Compléter guide avec solutions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bl>
          </a:graphicData>
        </a:graphic>
      </p:graphicFrame>
      <p:pic>
        <p:nvPicPr>
          <p:cNvPr id="5" name="Picture 2" descr="Polytech Tours - Polytech Tours, école d'ingénieurs">
            <a:extLst>
              <a:ext uri="{FF2B5EF4-FFF2-40B4-BE49-F238E27FC236}">
                <a16:creationId xmlns:a16="http://schemas.microsoft.com/office/drawing/2014/main" id="{52529A4C-5A24-674F-DE94-B6EB0240A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6">
    <p:bg>
      <p:bgPr>
        <a:solidFill>
          <a:srgbClr val="1A1A2E"/>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lIns="0" tIns="0" rIns="0" bIns="0" rtlCol="0" anchor="ctr"/>
          <a:lstStyle/>
          <a:p>
            <a:pPr marL="0" indent="0" algn="ctr">
              <a:buNone/>
            </a:pPr>
            <a:r>
              <a:rPr lang="en-US" sz="3600" b="1" dirty="0">
                <a:solidFill>
                  <a:srgbClr val="FFFFFF"/>
                </a:solidFill>
              </a:rPr>
              <a:t>Conclusion</a:t>
            </a:r>
            <a:endParaRPr lang="en-US" sz="3600" dirty="0"/>
          </a:p>
        </p:txBody>
      </p:sp>
      <p:sp>
        <p:nvSpPr>
          <p:cNvPr id="3" name="Shape 1"/>
          <p:cNvSpPr/>
          <p:nvPr/>
        </p:nvSpPr>
        <p:spPr>
          <a:xfrm>
            <a:off x="3657600" y="1097280"/>
            <a:ext cx="1828800" cy="45720"/>
          </a:xfrm>
          <a:prstGeom prst="rect">
            <a:avLst/>
          </a:prstGeom>
          <a:solidFill>
            <a:srgbClr val="00A896"/>
          </a:solidFill>
          <a:ln/>
        </p:spPr>
        <p:txBody>
          <a:bodyPr/>
          <a:lstStyle/>
          <a:p>
            <a:endParaRPr lang="fr-FR"/>
          </a:p>
        </p:txBody>
      </p:sp>
      <p:sp>
        <p:nvSpPr>
          <p:cNvPr id="4" name="Text 2"/>
          <p:cNvSpPr/>
          <p:nvPr/>
        </p:nvSpPr>
        <p:spPr>
          <a:xfrm>
            <a:off x="457200" y="2114550"/>
            <a:ext cx="8229600" cy="914400"/>
          </a:xfrm>
          <a:prstGeom prst="rect">
            <a:avLst/>
          </a:prstGeom>
          <a:noFill/>
          <a:ln/>
        </p:spPr>
        <p:txBody>
          <a:bodyPr wrap="square" lIns="0" tIns="0" rIns="0" bIns="0" rtlCol="0" anchor="ctr"/>
          <a:lstStyle/>
          <a:p>
            <a:pPr marL="0" indent="0" algn="ctr">
              <a:buNone/>
            </a:pPr>
            <a:r>
              <a:rPr lang="en-US" sz="2000" dirty="0">
                <a:solidFill>
                  <a:schemeClr val="bg1"/>
                </a:solidFill>
              </a:rPr>
              <a:t>IEC 61131-3 </a:t>
            </a:r>
            <a:r>
              <a:rPr lang="en-US" sz="2000" dirty="0" err="1">
                <a:solidFill>
                  <a:schemeClr val="bg1"/>
                </a:solidFill>
              </a:rPr>
              <a:t>devance</a:t>
            </a:r>
            <a:r>
              <a:rPr lang="en-US" sz="2000" dirty="0">
                <a:solidFill>
                  <a:schemeClr val="bg1"/>
                </a:solidFill>
              </a:rPr>
              <a:t> de peu (86-83), </a:t>
            </a:r>
            <a:r>
              <a:rPr lang="en-US" sz="2000" dirty="0" err="1">
                <a:solidFill>
                  <a:schemeClr val="bg1"/>
                </a:solidFill>
              </a:rPr>
              <a:t>mais</a:t>
            </a:r>
            <a:r>
              <a:rPr lang="en-US" sz="2000" dirty="0">
                <a:solidFill>
                  <a:schemeClr val="bg1"/>
                </a:solidFill>
              </a:rPr>
              <a:t> </a:t>
            </a:r>
            <a:r>
              <a:rPr lang="en-US" sz="2000" dirty="0" err="1">
                <a:solidFill>
                  <a:schemeClr val="bg1"/>
                </a:solidFill>
              </a:rPr>
              <a:t>l'IEC</a:t>
            </a:r>
            <a:r>
              <a:rPr lang="en-US" sz="2000" dirty="0">
                <a:solidFill>
                  <a:schemeClr val="bg1"/>
                </a:solidFill>
              </a:rPr>
              <a:t> 61499 </a:t>
            </a:r>
            <a:r>
              <a:rPr lang="en-US" sz="2000" dirty="0" err="1">
                <a:solidFill>
                  <a:schemeClr val="bg1"/>
                </a:solidFill>
              </a:rPr>
              <a:t>prépare</a:t>
            </a:r>
            <a:r>
              <a:rPr lang="en-US" sz="2000" dirty="0">
                <a:solidFill>
                  <a:schemeClr val="bg1"/>
                </a:solidFill>
              </a:rPr>
              <a:t> </a:t>
            </a:r>
            <a:r>
              <a:rPr lang="en-US" sz="2000" dirty="0" err="1">
                <a:solidFill>
                  <a:schemeClr val="bg1"/>
                </a:solidFill>
              </a:rPr>
              <a:t>l'Industrie</a:t>
            </a:r>
            <a:r>
              <a:rPr lang="en-US" sz="2000" dirty="0">
                <a:solidFill>
                  <a:schemeClr val="bg1"/>
                </a:solidFill>
              </a:rPr>
              <a:t> 4.0</a:t>
            </a:r>
          </a:p>
        </p:txBody>
      </p:sp>
      <p:pic>
        <p:nvPicPr>
          <p:cNvPr id="8" name="Picture 2" descr="Polytech Tours - Polytech Tours, école d'ingénieurs">
            <a:extLst>
              <a:ext uri="{FF2B5EF4-FFF2-40B4-BE49-F238E27FC236}">
                <a16:creationId xmlns:a16="http://schemas.microsoft.com/office/drawing/2014/main" id="{249C43E1-F778-E0B7-45DF-C8555AB82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7">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645920"/>
            <a:ext cx="8229600" cy="914400"/>
          </a:xfrm>
          <a:prstGeom prst="rect">
            <a:avLst/>
          </a:prstGeom>
          <a:noFill/>
          <a:ln/>
        </p:spPr>
        <p:txBody>
          <a:bodyPr wrap="square" lIns="0" tIns="0" rIns="0" bIns="0" rtlCol="0" anchor="ctr"/>
          <a:lstStyle/>
          <a:p>
            <a:pPr marL="0" indent="0" algn="ctr">
              <a:buNone/>
            </a:pPr>
            <a:r>
              <a:rPr lang="en-US" sz="4000" b="1" dirty="0">
                <a:solidFill>
                  <a:srgbClr val="FFFFFF"/>
                </a:solidFill>
              </a:rPr>
              <a:t>Merci de votre attention</a:t>
            </a:r>
            <a:endParaRPr lang="en-US" sz="4000" dirty="0"/>
          </a:p>
        </p:txBody>
      </p:sp>
      <p:sp>
        <p:nvSpPr>
          <p:cNvPr id="3" name="Shape 1"/>
          <p:cNvSpPr/>
          <p:nvPr/>
        </p:nvSpPr>
        <p:spPr>
          <a:xfrm>
            <a:off x="3200400" y="2651760"/>
            <a:ext cx="2743200" cy="45720"/>
          </a:xfrm>
          <a:prstGeom prst="rect">
            <a:avLst/>
          </a:prstGeom>
          <a:solidFill>
            <a:srgbClr val="00A896"/>
          </a:solidFill>
          <a:ln/>
        </p:spPr>
        <p:txBody>
          <a:bodyPr/>
          <a:lstStyle/>
          <a:p>
            <a:endParaRPr lang="fr-FR"/>
          </a:p>
        </p:txBody>
      </p:sp>
      <p:sp>
        <p:nvSpPr>
          <p:cNvPr id="4" name="Text 2"/>
          <p:cNvSpPr/>
          <p:nvPr/>
        </p:nvSpPr>
        <p:spPr>
          <a:xfrm>
            <a:off x="457200" y="2926080"/>
            <a:ext cx="8229600" cy="731520"/>
          </a:xfrm>
          <a:prstGeom prst="rect">
            <a:avLst/>
          </a:prstGeom>
          <a:noFill/>
          <a:ln/>
        </p:spPr>
        <p:txBody>
          <a:bodyPr wrap="square" lIns="0" tIns="0" rIns="0" bIns="0" rtlCol="0" anchor="ctr"/>
          <a:lstStyle/>
          <a:p>
            <a:pPr marL="0" indent="0" algn="ctr">
              <a:buNone/>
            </a:pPr>
            <a:r>
              <a:rPr lang="en-US" sz="2800" dirty="0">
                <a:solidFill>
                  <a:srgbClr val="00A896"/>
                </a:solidFill>
              </a:rPr>
              <a:t>Questions ?</a:t>
            </a:r>
            <a:endParaRPr lang="en-US" sz="2800" dirty="0"/>
          </a:p>
        </p:txBody>
      </p:sp>
      <p:sp>
        <p:nvSpPr>
          <p:cNvPr id="5" name="Text 3"/>
          <p:cNvSpPr/>
          <p:nvPr/>
        </p:nvSpPr>
        <p:spPr>
          <a:xfrm>
            <a:off x="457200" y="4114800"/>
            <a:ext cx="8229600" cy="731520"/>
          </a:xfrm>
          <a:prstGeom prst="rect">
            <a:avLst/>
          </a:prstGeom>
          <a:noFill/>
          <a:ln/>
        </p:spPr>
        <p:txBody>
          <a:bodyPr wrap="square" lIns="0" tIns="0" rIns="0" bIns="0" rtlCol="0" anchor="ctr"/>
          <a:lstStyle/>
          <a:p>
            <a:pPr marL="0" indent="0" algn="ctr">
              <a:buNone/>
            </a:pPr>
            <a:r>
              <a:rPr lang="en-US" sz="1400" dirty="0">
                <a:solidFill>
                  <a:srgbClr val="FFFFFF"/>
                </a:solidFill>
              </a:rPr>
              <a:t>Damien LORIGEON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Contexte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4/30</a:t>
            </a:r>
            <a:endParaRPr lang="en-US" sz="1200" dirty="0"/>
          </a:p>
        </p:txBody>
      </p:sp>
      <p:sp>
        <p:nvSpPr>
          <p:cNvPr id="5" name="Text 3"/>
          <p:cNvSpPr/>
          <p:nvPr/>
        </p:nvSpPr>
        <p:spPr>
          <a:xfrm>
            <a:off x="289107" y="1530507"/>
            <a:ext cx="2715350" cy="1650180"/>
          </a:xfrm>
          <a:prstGeom prst="rect">
            <a:avLst/>
          </a:prstGeom>
          <a:noFill/>
          <a:ln/>
        </p:spPr>
        <p:txBody>
          <a:bodyPr wrap="square" lIns="0" tIns="0" rIns="0" bIns="0" rtlCol="0" anchor="t"/>
          <a:lstStyle/>
          <a:p>
            <a:pPr marL="0" indent="0">
              <a:buNone/>
            </a:pPr>
            <a:r>
              <a:rPr lang="en-US" sz="1200" b="1" dirty="0">
                <a:solidFill>
                  <a:srgbClr val="1E3A5F"/>
                </a:solidFill>
              </a:rPr>
              <a:t>Cadre académique
</a:t>
            </a:r>
            <a:r>
              <a:rPr lang="en-US" sz="1100" dirty="0">
                <a:solidFill>
                  <a:srgbClr val="64748B"/>
                </a:solidFill>
              </a:rPr>
              <a:t>PRI 5ème année Polytech Tours - Formation ISIE
</a:t>
            </a:r>
            <a:r>
              <a:rPr lang="en-US" sz="1200" b="1" dirty="0">
                <a:solidFill>
                  <a:srgbClr val="1E3A5F"/>
                </a:solidFill>
              </a:rPr>
              <a:t>Contexte industriel
</a:t>
            </a:r>
            <a:r>
              <a:rPr lang="en-US" sz="1100" dirty="0">
                <a:solidFill>
                  <a:srgbClr val="64748B"/>
                </a:solidFill>
              </a:rPr>
              <a:t>Industrie 4.0 : évolution des méthodes de programmation
</a:t>
            </a:r>
            <a:r>
              <a:rPr lang="en-US" sz="1200" b="1" dirty="0">
                <a:solidFill>
                  <a:srgbClr val="1E3A5F"/>
                </a:solidFill>
              </a:rPr>
              <a:t>Enjeu technologique
</a:t>
            </a:r>
            <a:r>
              <a:rPr lang="en-US" sz="1100" dirty="0">
                <a:solidFill>
                  <a:srgbClr val="64748B"/>
                </a:solidFill>
              </a:rPr>
              <a:t>IEC 61131-3 (30+ ans) vs IEC 61499 (événementiel)</a:t>
            </a:r>
            <a:endParaRPr lang="en-US" sz="1200" dirty="0"/>
          </a:p>
        </p:txBody>
      </p:sp>
      <p:pic>
        <p:nvPicPr>
          <p:cNvPr id="10" name="Picture 2" descr="Polytech Tours - Polytech Tours, école d'ingénieurs">
            <a:extLst>
              <a:ext uri="{FF2B5EF4-FFF2-40B4-BE49-F238E27FC236}">
                <a16:creationId xmlns:a16="http://schemas.microsoft.com/office/drawing/2014/main" id="{6F1B2B47-A49B-8DFC-3B0D-743EA1D1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e image contenant capture d’écran, sol&#10;&#10;Le contenu généré par l’IA peut être incorrect.">
            <a:extLst>
              <a:ext uri="{FF2B5EF4-FFF2-40B4-BE49-F238E27FC236}">
                <a16:creationId xmlns:a16="http://schemas.microsoft.com/office/drawing/2014/main" id="{F42330C9-1E02-BD07-C25A-D19FB780699D}"/>
              </a:ext>
            </a:extLst>
          </p:cNvPr>
          <p:cNvPicPr>
            <a:picLocks noChangeAspect="1"/>
          </p:cNvPicPr>
          <p:nvPr/>
        </p:nvPicPr>
        <p:blipFill>
          <a:blip r:embed="rId4"/>
          <a:stretch>
            <a:fillRect/>
          </a:stretch>
        </p:blipFill>
        <p:spPr>
          <a:xfrm>
            <a:off x="3399515" y="1167247"/>
            <a:ext cx="5455378" cy="2592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Équipe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5/30</a:t>
            </a:r>
            <a:endParaRPr lang="en-US" sz="1200"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457200" y="1097280"/>
          <a:ext cx="8229600" cy="3200400"/>
        </p:xfrm>
        <a:graphic>
          <a:graphicData uri="http://schemas.openxmlformats.org/drawingml/2006/table">
            <a:tbl>
              <a:tblPr/>
              <a:tblGrid>
                <a:gridCol w="22860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33400">
                <a:tc>
                  <a:txBody>
                    <a:bodyPr/>
                    <a:lstStyle/>
                    <a:p>
                      <a:pPr marL="0" indent="0">
                        <a:buNone/>
                      </a:pPr>
                      <a:r>
                        <a:rPr lang="en-US" sz="1300" b="1" dirty="0">
                          <a:solidFill>
                            <a:srgbClr val="FFFFFF"/>
                          </a:solidFill>
                        </a:rPr>
                        <a:t>Rôle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300" b="1" dirty="0">
                          <a:solidFill>
                            <a:srgbClr val="FFFFFF"/>
                          </a:solidFill>
                        </a:rPr>
                        <a:t>Nom</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300" b="1" dirty="0">
                          <a:solidFill>
                            <a:srgbClr val="FFFFFF"/>
                          </a:solidFill>
                        </a:rPr>
                        <a:t>Organisation</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33400">
                <a:tc>
                  <a:txBody>
                    <a:bodyPr/>
                    <a:lstStyle/>
                    <a:p>
                      <a:pPr marL="0" indent="0">
                        <a:buNone/>
                      </a:pPr>
                      <a:r>
                        <a:rPr lang="en-US" sz="1300" b="1" dirty="0">
                          <a:solidFill>
                            <a:srgbClr val="FFFFFF"/>
                          </a:solidFill>
                        </a:rPr>
                        <a:t>Chef de projet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tc>
                  <a:txBody>
                    <a:bodyPr/>
                    <a:lstStyle/>
                    <a:p>
                      <a:pPr marL="0" indent="0">
                        <a:buNone/>
                      </a:pPr>
                      <a:r>
                        <a:rPr lang="en-US" sz="1300" dirty="0">
                          <a:solidFill>
                            <a:srgbClr val="000000"/>
                          </a:solidFill>
                        </a:rPr>
                        <a:t>Damien LORIGEON</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Polytech Tours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33400">
                <a:tc>
                  <a:txBody>
                    <a:bodyPr/>
                    <a:lstStyle/>
                    <a:p>
                      <a:pPr marL="0" indent="0">
                        <a:buNone/>
                      </a:pPr>
                      <a:r>
                        <a:rPr lang="en-US" sz="1300" dirty="0">
                          <a:solidFill>
                            <a:srgbClr val="000000"/>
                          </a:solidFill>
                        </a:rPr>
                        <a:t>Client / 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Jean-Paul CHEMLA</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Polytech Tours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2"/>
                  </a:ext>
                </a:extLst>
              </a:tr>
              <a:tr h="533400">
                <a:tc>
                  <a:txBody>
                    <a:bodyPr/>
                    <a:lstStyle/>
                    <a:p>
                      <a:pPr marL="0" indent="0">
                        <a:buNone/>
                      </a:pPr>
                      <a:r>
                        <a:rPr lang="en-US" sz="1300" dirty="0">
                          <a:solidFill>
                            <a:srgbClr val="000000"/>
                          </a:solidFill>
                        </a:rPr>
                        <a:t>Expert IEC61499</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Stéphane LECASSE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33400">
                <a:tc>
                  <a:txBody>
                    <a:bodyPr/>
                    <a:lstStyle/>
                    <a:p>
                      <a:pPr marL="0" indent="0">
                        <a:buNone/>
                      </a:pPr>
                      <a:r>
                        <a:rPr lang="en-US" sz="1300" dirty="0">
                          <a:solidFill>
                            <a:srgbClr val="000000"/>
                          </a:solidFill>
                        </a:rPr>
                        <a:t>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Bernard RIERA</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4"/>
                  </a:ext>
                </a:extLst>
              </a:tr>
              <a:tr h="533400">
                <a:tc>
                  <a:txBody>
                    <a:bodyPr/>
                    <a:lstStyle/>
                    <a:p>
                      <a:pPr marL="0" indent="0">
                        <a:buNone/>
                      </a:pPr>
                      <a:r>
                        <a:rPr lang="en-US" sz="1300" dirty="0">
                          <a:solidFill>
                            <a:srgbClr val="000000"/>
                          </a:solidFill>
                        </a:rPr>
                        <a:t>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Arthur OUSSOUNKIRI</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pic>
        <p:nvPicPr>
          <p:cNvPr id="5" name="Picture 2" descr="Polytech Tours - Polytech Tours, école d'ingénieurs">
            <a:extLst>
              <a:ext uri="{FF2B5EF4-FFF2-40B4-BE49-F238E27FC236}">
                <a16:creationId xmlns:a16="http://schemas.microsoft.com/office/drawing/2014/main" id="{500E4C0C-E95C-99D6-36ED-EAEF74CA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02</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Problématique &amp; Enjeux</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6/30</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err="1">
                <a:solidFill>
                  <a:srgbClr val="1E3A5F"/>
                </a:solidFill>
              </a:rPr>
              <a:t>Problématiques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7/30</a:t>
            </a:r>
            <a:endParaRPr lang="en-US" sz="1200" dirty="0"/>
          </a:p>
        </p:txBody>
      </p:sp>
      <p:sp>
        <p:nvSpPr>
          <p:cNvPr id="5" name="Shape 3"/>
          <p:cNvSpPr/>
          <p:nvPr/>
        </p:nvSpPr>
        <p:spPr>
          <a:xfrm>
            <a:off x="457200" y="1005840"/>
            <a:ext cx="8229600" cy="914400"/>
          </a:xfrm>
          <a:prstGeom prst="rect">
            <a:avLst/>
          </a:prstGeom>
          <a:solidFill>
            <a:srgbClr val="1E3A5F"/>
          </a:solidFill>
          <a:ln/>
        </p:spPr>
        <p:txBody>
          <a:bodyPr/>
          <a:lstStyle/>
          <a:p>
            <a:endParaRPr lang="fr-FR"/>
          </a:p>
        </p:txBody>
      </p:sp>
      <p:sp>
        <p:nvSpPr>
          <p:cNvPr id="6" name="Text 4"/>
          <p:cNvSpPr/>
          <p:nvPr/>
        </p:nvSpPr>
        <p:spPr>
          <a:xfrm>
            <a:off x="457200" y="1005840"/>
            <a:ext cx="8229600" cy="914400"/>
          </a:xfrm>
          <a:prstGeom prst="rect">
            <a:avLst/>
          </a:prstGeom>
          <a:noFill/>
          <a:ln/>
        </p:spPr>
        <p:txBody>
          <a:bodyPr wrap="square" lIns="0" tIns="0" rIns="0" bIns="0" rtlCol="0" anchor="ctr"/>
          <a:lstStyle/>
          <a:p>
            <a:pPr marL="0" indent="0" algn="ctr">
              <a:buNone/>
            </a:pPr>
            <a:r>
              <a:rPr lang="en-US" sz="1800" b="1" dirty="0">
                <a:solidFill>
                  <a:srgbClr val="FFFFFF"/>
                </a:solidFill>
              </a:rPr>
              <a:t>Comment comparer objectivement IEC 61131-3 et IEC 61499 ?</a:t>
            </a:r>
          </a:p>
          <a:p>
            <a:pPr marL="0" indent="0" algn="ctr">
              <a:buNone/>
            </a:pPr>
            <a:r>
              <a:rPr lang="en-US" b="1" dirty="0">
                <a:solidFill>
                  <a:srgbClr val="FFFFFF"/>
                </a:solidFill>
              </a:rPr>
              <a:t>Comment </a:t>
            </a:r>
            <a:r>
              <a:rPr lang="en-US" b="1" dirty="0" err="1">
                <a:solidFill>
                  <a:srgbClr val="FFFFFF"/>
                </a:solidFill>
              </a:rPr>
              <a:t>traduire</a:t>
            </a:r>
            <a:r>
              <a:rPr lang="en-US" b="1" dirty="0">
                <a:solidFill>
                  <a:srgbClr val="FFFFFF"/>
                </a:solidFill>
              </a:rPr>
              <a:t> un GRAFCET </a:t>
            </a:r>
            <a:r>
              <a:rPr lang="en-US" b="1" dirty="0">
                <a:solidFill>
                  <a:srgbClr val="FFFFFF"/>
                </a:solidFill>
                <a:sym typeface="Wingdings" pitchFamily="2" charset="2"/>
              </a:rPr>
              <a:t> </a:t>
            </a:r>
            <a:r>
              <a:rPr lang="en-US" b="1" dirty="0" err="1">
                <a:solidFill>
                  <a:srgbClr val="FFFFFF"/>
                </a:solidFill>
                <a:sym typeface="Wingdings" pitchFamily="2" charset="2"/>
              </a:rPr>
              <a:t>Programme</a:t>
            </a:r>
            <a:r>
              <a:rPr lang="en-US" b="1" dirty="0">
                <a:solidFill>
                  <a:srgbClr val="FFFFFF"/>
                </a:solidFill>
                <a:sym typeface="Wingdings" pitchFamily="2" charset="2"/>
              </a:rPr>
              <a:t> IEC61499 ?</a:t>
            </a:r>
            <a:endParaRPr lang="en-US" sz="1800" dirty="0"/>
          </a:p>
        </p:txBody>
      </p:sp>
      <p:sp>
        <p:nvSpPr>
          <p:cNvPr id="7" name="Shape 5"/>
          <p:cNvSpPr/>
          <p:nvPr/>
        </p:nvSpPr>
        <p:spPr>
          <a:xfrm>
            <a:off x="457200" y="2103120"/>
            <a:ext cx="3840480" cy="2560320"/>
          </a:xfrm>
          <a:prstGeom prst="rect">
            <a:avLst/>
          </a:prstGeom>
          <a:solidFill>
            <a:srgbClr val="FFFFFF"/>
          </a:solidFill>
          <a:ln w="25400">
            <a:solidFill>
              <a:srgbClr val="1E3A5F"/>
            </a:solidFill>
            <a:prstDash val="solid"/>
          </a:ln>
        </p:spPr>
        <p:txBody>
          <a:bodyPr/>
          <a:lstStyle/>
          <a:p>
            <a:endParaRPr lang="fr-FR"/>
          </a:p>
        </p:txBody>
      </p:sp>
      <p:sp>
        <p:nvSpPr>
          <p:cNvPr id="8" name="Text 6"/>
          <p:cNvSpPr/>
          <p:nvPr/>
        </p:nvSpPr>
        <p:spPr>
          <a:xfrm>
            <a:off x="457200" y="2103120"/>
            <a:ext cx="3840480" cy="457200"/>
          </a:xfrm>
          <a:prstGeom prst="rect">
            <a:avLst/>
          </a:prstGeom>
          <a:solidFill>
            <a:srgbClr val="1E3A5F"/>
          </a:solidFill>
          <a:ln/>
        </p:spPr>
        <p:txBody>
          <a:bodyPr wrap="square" lIns="0" tIns="0" rIns="0" bIns="0" rtlCol="0" anchor="ctr"/>
          <a:lstStyle/>
          <a:p>
            <a:pPr marL="0" indent="0" algn="ctr">
              <a:buNone/>
            </a:pPr>
            <a:r>
              <a:rPr lang="en-US" sz="1600" b="1" dirty="0">
                <a:solidFill>
                  <a:srgbClr val="FFFFFF"/>
                </a:solidFill>
              </a:rPr>
              <a:t>IEC 61131-3</a:t>
            </a:r>
            <a:endParaRPr lang="en-US" sz="1600" dirty="0"/>
          </a:p>
        </p:txBody>
      </p:sp>
      <p:sp>
        <p:nvSpPr>
          <p:cNvPr id="9" name="Text 7"/>
          <p:cNvSpPr/>
          <p:nvPr/>
        </p:nvSpPr>
        <p:spPr>
          <a:xfrm>
            <a:off x="640080" y="2651760"/>
            <a:ext cx="3474720" cy="1828800"/>
          </a:xfrm>
          <a:prstGeom prst="rect">
            <a:avLst/>
          </a:prstGeom>
          <a:noFill/>
          <a:ln/>
        </p:spPr>
        <p:txBody>
          <a:bodyPr wrap="square" rtlCol="0" anchor="t"/>
          <a:lstStyle/>
          <a:p>
            <a:pPr marL="342900" indent="-342900">
              <a:buSzPct val="100000"/>
              <a:buChar char="•"/>
            </a:pPr>
            <a:r>
              <a:rPr lang="en-US" sz="1300" dirty="0">
                <a:solidFill>
                  <a:srgbClr val="64748B"/>
                </a:solidFill>
              </a:rPr>
              <a:t>Norme historique (30+ ans)</a:t>
            </a:r>
            <a:endParaRPr lang="en-US" sz="1300" dirty="0"/>
          </a:p>
          <a:p>
            <a:pPr marL="342900" indent="-342900">
              <a:buSzPct val="100000"/>
              <a:buChar char="•"/>
            </a:pPr>
            <a:r>
              <a:rPr lang="en-US" sz="1300" dirty="0">
                <a:solidFill>
                  <a:srgbClr val="64748B"/>
                </a:solidFill>
              </a:rPr>
              <a:t>Exécution cyclique</a:t>
            </a:r>
            <a:endParaRPr lang="en-US" sz="1300" dirty="0"/>
          </a:p>
          <a:p>
            <a:pPr marL="342900" indent="-342900">
              <a:buSzPct val="100000"/>
              <a:buChar char="•"/>
            </a:pPr>
            <a:r>
              <a:rPr lang="en-US" sz="1300" dirty="0">
                <a:solidFill>
                  <a:srgbClr val="64748B"/>
                </a:solidFill>
              </a:rPr>
              <a:t>GRAFCET → SFC natif</a:t>
            </a:r>
            <a:endParaRPr lang="en-US" sz="1300" dirty="0"/>
          </a:p>
          <a:p>
            <a:pPr marL="342900" indent="-342900">
              <a:buSzPct val="100000"/>
              <a:buChar char="•"/>
            </a:pPr>
            <a:r>
              <a:rPr lang="en-US" sz="1300" dirty="0">
                <a:solidFill>
                  <a:srgbClr val="64748B"/>
                </a:solidFill>
              </a:rPr>
              <a:t>Documentation abondante</a:t>
            </a:r>
            <a:endParaRPr lang="en-US" sz="1300" dirty="0"/>
          </a:p>
        </p:txBody>
      </p:sp>
      <p:sp>
        <p:nvSpPr>
          <p:cNvPr id="10" name="Shape 8"/>
          <p:cNvSpPr/>
          <p:nvPr/>
        </p:nvSpPr>
        <p:spPr>
          <a:xfrm>
            <a:off x="4846320" y="2103120"/>
            <a:ext cx="3840480" cy="2560320"/>
          </a:xfrm>
          <a:prstGeom prst="rect">
            <a:avLst/>
          </a:prstGeom>
          <a:solidFill>
            <a:srgbClr val="FFFFFF"/>
          </a:solidFill>
          <a:ln w="25400">
            <a:solidFill>
              <a:srgbClr val="00A896"/>
            </a:solidFill>
            <a:prstDash val="solid"/>
          </a:ln>
        </p:spPr>
        <p:txBody>
          <a:bodyPr/>
          <a:lstStyle/>
          <a:p>
            <a:endParaRPr lang="fr-FR"/>
          </a:p>
        </p:txBody>
      </p:sp>
      <p:sp>
        <p:nvSpPr>
          <p:cNvPr id="11" name="Text 9"/>
          <p:cNvSpPr/>
          <p:nvPr/>
        </p:nvSpPr>
        <p:spPr>
          <a:xfrm>
            <a:off x="4846320" y="2103120"/>
            <a:ext cx="3840480" cy="457200"/>
          </a:xfrm>
          <a:prstGeom prst="rect">
            <a:avLst/>
          </a:prstGeom>
          <a:solidFill>
            <a:srgbClr val="00A896"/>
          </a:solidFill>
          <a:ln/>
        </p:spPr>
        <p:txBody>
          <a:bodyPr wrap="square" lIns="0" tIns="0" rIns="0" bIns="0" rtlCol="0" anchor="ctr"/>
          <a:lstStyle/>
          <a:p>
            <a:pPr marL="0" indent="0" algn="ctr">
              <a:buNone/>
            </a:pPr>
            <a:r>
              <a:rPr lang="en-US" sz="1600" b="1" dirty="0">
                <a:solidFill>
                  <a:srgbClr val="FFFFFF"/>
                </a:solidFill>
              </a:rPr>
              <a:t>IEC 61499</a:t>
            </a:r>
            <a:endParaRPr lang="en-US" sz="1600" dirty="0"/>
          </a:p>
        </p:txBody>
      </p:sp>
      <p:sp>
        <p:nvSpPr>
          <p:cNvPr id="12" name="Text 10"/>
          <p:cNvSpPr/>
          <p:nvPr/>
        </p:nvSpPr>
        <p:spPr>
          <a:xfrm>
            <a:off x="5029200" y="2651760"/>
            <a:ext cx="3474720" cy="1828800"/>
          </a:xfrm>
          <a:prstGeom prst="rect">
            <a:avLst/>
          </a:prstGeom>
          <a:noFill/>
          <a:ln/>
        </p:spPr>
        <p:txBody>
          <a:bodyPr wrap="square" rtlCol="0" anchor="t"/>
          <a:lstStyle/>
          <a:p>
            <a:pPr marL="342900" indent="-342900">
              <a:buSzPct val="100000"/>
              <a:buChar char="•"/>
            </a:pPr>
            <a:r>
              <a:rPr lang="en-US" sz="1300" dirty="0">
                <a:solidFill>
                  <a:srgbClr val="64748B"/>
                </a:solidFill>
              </a:rPr>
              <a:t>Approche événementielle</a:t>
            </a:r>
            <a:endParaRPr lang="en-US" sz="1300" dirty="0"/>
          </a:p>
          <a:p>
            <a:pPr marL="342900" indent="-342900">
              <a:buSzPct val="100000"/>
              <a:buChar char="•"/>
            </a:pPr>
            <a:r>
              <a:rPr lang="en-US" sz="1300" dirty="0">
                <a:solidFill>
                  <a:srgbClr val="64748B"/>
                </a:solidFill>
              </a:rPr>
              <a:t>Architecture distribuée</a:t>
            </a:r>
            <a:endParaRPr lang="en-US" sz="1300" dirty="0"/>
          </a:p>
          <a:p>
            <a:pPr marL="342900" indent="-342900">
              <a:buSzPct val="100000"/>
              <a:buChar char="•"/>
            </a:pPr>
            <a:r>
              <a:rPr lang="en-US" sz="1300" dirty="0">
                <a:solidFill>
                  <a:srgbClr val="64748B"/>
                </a:solidFill>
              </a:rPr>
              <a:t>Blocs réutilisables</a:t>
            </a:r>
            <a:endParaRPr lang="en-US" sz="1300" dirty="0"/>
          </a:p>
          <a:p>
            <a:pPr marL="342900" indent="-342900">
              <a:buSzPct val="100000"/>
              <a:buChar char="•"/>
            </a:pPr>
            <a:r>
              <a:rPr lang="en-US" sz="1300" dirty="0">
                <a:solidFill>
                  <a:srgbClr val="64748B"/>
                </a:solidFill>
              </a:rPr>
              <a:t>Industrie 4.0 ready</a:t>
            </a:r>
            <a:endParaRPr lang="en-US" sz="1300" dirty="0"/>
          </a:p>
        </p:txBody>
      </p:sp>
      <p:pic>
        <p:nvPicPr>
          <p:cNvPr id="13" name="Picture 2" descr="Polytech Tours - Polytech Tours, école d'ingénieurs">
            <a:extLst>
              <a:ext uri="{FF2B5EF4-FFF2-40B4-BE49-F238E27FC236}">
                <a16:creationId xmlns:a16="http://schemas.microsoft.com/office/drawing/2014/main" id="{1E3649CF-F8D8-E213-11A8-76E728A69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err="1">
                <a:solidFill>
                  <a:srgbClr val="1E3A5F"/>
                </a:solidFill>
              </a:rPr>
              <a:t>Enjeux</a:t>
            </a:r>
            <a:r>
              <a:rPr lang="en-US" sz="2800" b="1" dirty="0">
                <a:solidFill>
                  <a:srgbClr val="1E3A5F"/>
                </a:solidFill>
              </a:rPr>
              <a:t> du </a:t>
            </a:r>
            <a:r>
              <a:rPr lang="en-US" sz="2800" b="1" dirty="0" err="1">
                <a:solidFill>
                  <a:srgbClr val="1E3A5F"/>
                </a:solidFill>
              </a:rPr>
              <a:t>projet</a:t>
            </a:r>
            <a:r>
              <a:rPr lang="en-US" sz="2800" b="1" dirty="0">
                <a:solidFill>
                  <a:srgbClr val="1E3A5F"/>
                </a:solidFill>
              </a:rPr>
              <a:t> </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8/30</a:t>
            </a:r>
            <a:endParaRPr lang="en-US" sz="1200" dirty="0"/>
          </a:p>
        </p:txBody>
      </p:sp>
      <p:sp>
        <p:nvSpPr>
          <p:cNvPr id="9" name="Shape 7"/>
          <p:cNvSpPr/>
          <p:nvPr/>
        </p:nvSpPr>
        <p:spPr>
          <a:xfrm>
            <a:off x="457200" y="1463040"/>
            <a:ext cx="640080" cy="640080"/>
          </a:xfrm>
          <a:prstGeom prst="ellipse">
            <a:avLst/>
          </a:prstGeom>
          <a:solidFill>
            <a:srgbClr val="00A896"/>
          </a:solidFill>
          <a:ln/>
        </p:spPr>
        <p:txBody>
          <a:bodyPr/>
          <a:lstStyle/>
          <a:p>
            <a:endParaRPr lang="fr-FR"/>
          </a:p>
        </p:txBody>
      </p:sp>
      <p:sp>
        <p:nvSpPr>
          <p:cNvPr id="10" name="Text 8"/>
          <p:cNvSpPr/>
          <p:nvPr/>
        </p:nvSpPr>
        <p:spPr>
          <a:xfrm>
            <a:off x="457200" y="146304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1" name="Text 9"/>
          <p:cNvSpPr/>
          <p:nvPr/>
        </p:nvSpPr>
        <p:spPr>
          <a:xfrm>
            <a:off x="1280160" y="146304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Industriel</a:t>
            </a:r>
            <a:endParaRPr lang="en-US" sz="1600" dirty="0"/>
          </a:p>
        </p:txBody>
      </p:sp>
      <p:sp>
        <p:nvSpPr>
          <p:cNvPr id="12" name="Text 10"/>
          <p:cNvSpPr/>
          <p:nvPr/>
        </p:nvSpPr>
        <p:spPr>
          <a:xfrm>
            <a:off x="1280160" y="1783080"/>
            <a:ext cx="6858000" cy="320040"/>
          </a:xfrm>
          <a:prstGeom prst="rect">
            <a:avLst/>
          </a:prstGeom>
          <a:noFill/>
          <a:ln/>
        </p:spPr>
        <p:txBody>
          <a:bodyPr wrap="square" lIns="0" tIns="0" rIns="0" bIns="0" rtlCol="0" anchor="t"/>
          <a:lstStyle/>
          <a:p>
            <a:pPr marL="0" indent="0">
              <a:buNone/>
            </a:pPr>
            <a:r>
              <a:rPr lang="en-US" sz="1300" dirty="0">
                <a:solidFill>
                  <a:srgbClr val="64748B"/>
                </a:solidFill>
              </a:rPr>
              <a:t>Démontrer intérêt IEC 61499 pour Industrie 4.0</a:t>
            </a:r>
            <a:endParaRPr lang="en-US" sz="1300" dirty="0"/>
          </a:p>
        </p:txBody>
      </p:sp>
      <p:sp>
        <p:nvSpPr>
          <p:cNvPr id="13" name="Shape 11"/>
          <p:cNvSpPr/>
          <p:nvPr/>
        </p:nvSpPr>
        <p:spPr>
          <a:xfrm>
            <a:off x="457200" y="2423160"/>
            <a:ext cx="640080" cy="640080"/>
          </a:xfrm>
          <a:prstGeom prst="ellipse">
            <a:avLst/>
          </a:prstGeom>
          <a:solidFill>
            <a:srgbClr val="00A896"/>
          </a:solidFill>
          <a:ln/>
        </p:spPr>
        <p:txBody>
          <a:bodyPr/>
          <a:lstStyle/>
          <a:p>
            <a:endParaRPr lang="fr-FR"/>
          </a:p>
        </p:txBody>
      </p:sp>
      <p:sp>
        <p:nvSpPr>
          <p:cNvPr id="14" name="Text 12"/>
          <p:cNvSpPr/>
          <p:nvPr/>
        </p:nvSpPr>
        <p:spPr>
          <a:xfrm>
            <a:off x="457200" y="242316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5" name="Text 13"/>
          <p:cNvSpPr/>
          <p:nvPr/>
        </p:nvSpPr>
        <p:spPr>
          <a:xfrm>
            <a:off x="1280160" y="242316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Comparatif</a:t>
            </a:r>
            <a:endParaRPr lang="en-US" sz="1600" dirty="0"/>
          </a:p>
        </p:txBody>
      </p:sp>
      <p:sp>
        <p:nvSpPr>
          <p:cNvPr id="16" name="Text 14"/>
          <p:cNvSpPr/>
          <p:nvPr/>
        </p:nvSpPr>
        <p:spPr>
          <a:xfrm>
            <a:off x="1280160" y="2743200"/>
            <a:ext cx="6858000" cy="320040"/>
          </a:xfrm>
          <a:prstGeom prst="rect">
            <a:avLst/>
          </a:prstGeom>
          <a:noFill/>
          <a:ln/>
        </p:spPr>
        <p:txBody>
          <a:bodyPr wrap="square" lIns="0" tIns="0" rIns="0" bIns="0" rtlCol="0" anchor="t"/>
          <a:lstStyle/>
          <a:p>
            <a:pPr marL="0" indent="0">
              <a:buNone/>
            </a:pPr>
            <a:r>
              <a:rPr lang="en-US" sz="1300" dirty="0" err="1">
                <a:solidFill>
                  <a:srgbClr val="64748B"/>
                </a:solidFill>
              </a:rPr>
              <a:t>Comparaison</a:t>
            </a:r>
            <a:r>
              <a:rPr lang="en-US" sz="1300" dirty="0">
                <a:solidFill>
                  <a:srgbClr val="64748B"/>
                </a:solidFill>
              </a:rPr>
              <a:t> objective</a:t>
            </a:r>
            <a:endParaRPr lang="en-US" sz="1300" dirty="0"/>
          </a:p>
        </p:txBody>
      </p:sp>
      <p:sp>
        <p:nvSpPr>
          <p:cNvPr id="17" name="Shape 15"/>
          <p:cNvSpPr/>
          <p:nvPr/>
        </p:nvSpPr>
        <p:spPr>
          <a:xfrm>
            <a:off x="457200" y="3383280"/>
            <a:ext cx="640080" cy="640080"/>
          </a:xfrm>
          <a:prstGeom prst="ellipse">
            <a:avLst/>
          </a:prstGeom>
          <a:solidFill>
            <a:srgbClr val="00A896"/>
          </a:solidFill>
          <a:ln/>
        </p:spPr>
        <p:txBody>
          <a:bodyPr/>
          <a:lstStyle/>
          <a:p>
            <a:endParaRPr lang="fr-FR"/>
          </a:p>
        </p:txBody>
      </p:sp>
      <p:sp>
        <p:nvSpPr>
          <p:cNvPr id="18" name="Text 16"/>
          <p:cNvSpPr/>
          <p:nvPr/>
        </p:nvSpPr>
        <p:spPr>
          <a:xfrm>
            <a:off x="457200" y="338328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9" name="Text 17"/>
          <p:cNvSpPr/>
          <p:nvPr/>
        </p:nvSpPr>
        <p:spPr>
          <a:xfrm>
            <a:off x="1280160" y="338328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Documentaire</a:t>
            </a:r>
            <a:endParaRPr lang="en-US" sz="1600" dirty="0"/>
          </a:p>
        </p:txBody>
      </p:sp>
      <p:sp>
        <p:nvSpPr>
          <p:cNvPr id="20" name="Text 18"/>
          <p:cNvSpPr/>
          <p:nvPr/>
        </p:nvSpPr>
        <p:spPr>
          <a:xfrm>
            <a:off x="1280160" y="3703320"/>
            <a:ext cx="6858000" cy="320040"/>
          </a:xfrm>
          <a:prstGeom prst="rect">
            <a:avLst/>
          </a:prstGeom>
          <a:noFill/>
          <a:ln/>
        </p:spPr>
        <p:txBody>
          <a:bodyPr wrap="square" lIns="0" tIns="0" rIns="0" bIns="0" rtlCol="0" anchor="t"/>
          <a:lstStyle/>
          <a:p>
            <a:pPr marL="0" indent="0">
              <a:buNone/>
            </a:pPr>
            <a:r>
              <a:rPr lang="en-US" sz="1300" dirty="0">
                <a:solidFill>
                  <a:srgbClr val="64748B"/>
                </a:solidFill>
              </a:rPr>
              <a:t>Documentation méthodologique réutilisable</a:t>
            </a:r>
            <a:endParaRPr lang="en-US" sz="1300" dirty="0"/>
          </a:p>
        </p:txBody>
      </p:sp>
      <p:pic>
        <p:nvPicPr>
          <p:cNvPr id="21" name="Picture 2" descr="Polytech Tours - Polytech Tours, école d'ingénieurs">
            <a:extLst>
              <a:ext uri="{FF2B5EF4-FFF2-40B4-BE49-F238E27FC236}">
                <a16:creationId xmlns:a16="http://schemas.microsoft.com/office/drawing/2014/main" id="{A13F4D00-2B61-C87E-85AD-1744C0AD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03</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Cahier des charges</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9/30</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515E1E2CF8004C99C95607B9652EE2" ma:contentTypeVersion="3" ma:contentTypeDescription="Crée un document." ma:contentTypeScope="" ma:versionID="084f4a7ec9dcaa2bb00e9bf849c8b8c0">
  <xsd:schema xmlns:xsd="http://www.w3.org/2001/XMLSchema" xmlns:xs="http://www.w3.org/2001/XMLSchema" xmlns:p="http://schemas.microsoft.com/office/2006/metadata/properties" xmlns:ns2="8d516c02-b9f1-42d8-97df-19f84f27208b" targetNamespace="http://schemas.microsoft.com/office/2006/metadata/properties" ma:root="true" ma:fieldsID="7054e435ea20f94c9eab621631aa2029" ns2:_="">
    <xsd:import namespace="8d516c02-b9f1-42d8-97df-19f84f27208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16c02-b9f1-42d8-97df-19f84f2720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5F7C9E-CF1F-442B-A4F8-DF9371AF4A77}">
  <ds:schemaRefs>
    <ds:schemaRef ds:uri="http://schemas.microsoft.com/sharepoint/v3/contenttype/forms"/>
  </ds:schemaRefs>
</ds:datastoreItem>
</file>

<file path=customXml/itemProps2.xml><?xml version="1.0" encoding="utf-8"?>
<ds:datastoreItem xmlns:ds="http://schemas.openxmlformats.org/officeDocument/2006/customXml" ds:itemID="{23BFB392-5287-4B33-AFA1-8760C34E40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16c02-b9f1-42d8-97df-19f84f2720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B6A876-9082-4D1C-94C5-9AE514660A4A}">
  <ds:schemaRefs>
    <ds:schemaRef ds:uri="http://purl.org/dc/terms/"/>
    <ds:schemaRef ds:uri="8d516c02-b9f1-42d8-97df-19f84f27208b"/>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1894</TotalTime>
  <Words>1186</Words>
  <Application>Microsoft Macintosh PowerPoint</Application>
  <PresentationFormat>Affichage à l'écran (16:9)</PresentationFormat>
  <Paragraphs>316</Paragraphs>
  <Slides>32</Slides>
  <Notes>32</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Serveurs OLE incorporés</vt:lpstr>
      </vt:variant>
      <vt:variant>
        <vt:i4>1</vt:i4>
      </vt:variant>
      <vt:variant>
        <vt:lpstr>Titres des diapositives</vt:lpstr>
      </vt:variant>
      <vt:variant>
        <vt:i4>32</vt:i4>
      </vt:variant>
    </vt:vector>
  </HeadingPairs>
  <TitlesOfParts>
    <vt:vector size="37" baseType="lpstr">
      <vt:lpstr>Arial</vt:lpstr>
      <vt:lpstr>Calibri</vt:lpstr>
      <vt:lpstr>Wingdings</vt:lpstr>
      <vt:lpstr>Office Theme</vt:lpstr>
      <vt:lpstr>Feuille de calcul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IEC61499 - Universal Automation</dc:title>
  <dc:subject>PptxGenJS Presentation</dc:subject>
  <dc:creator>Damien LORIGEON</dc:creator>
  <cp:lastModifiedBy>Damien Lorigeon</cp:lastModifiedBy>
  <cp:revision>27</cp:revision>
  <dcterms:created xsi:type="dcterms:W3CDTF">2026-02-04T14:15:39Z</dcterms:created>
  <dcterms:modified xsi:type="dcterms:W3CDTF">2026-02-09T15:52:08Z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0x0101007E515E1E2CF8004C99C95607B9652EE2</vt:lpwstr>
  </property>
</Properties>
</file>